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Microsoft_Equation1.bin" ContentType="application/vnd.openxmlformats-officedocument.oleObject"/>
  <Override PartName="/ppt/notesSlides/notesSlide9.xml" ContentType="application/vnd.openxmlformats-officedocument.presentationml.notesSlide+xml"/>
  <Override PartName="/ppt/embeddings/Microsoft_Equation2.bin" ContentType="application/vnd.openxmlformats-officedocument.oleObject"/>
  <Override PartName="/ppt/notesSlides/notesSlide10.xml" ContentType="application/vnd.openxmlformats-officedocument.presentationml.notesSlide+xml"/>
  <Override PartName="/ppt/embeddings/Microsoft_Equation3.bin" ContentType="application/vnd.openxmlformats-officedocument.oleObject"/>
  <Override PartName="/ppt/notesSlides/notesSlide11.xml" ContentType="application/vnd.openxmlformats-officedocument.presentationml.notesSlide+xml"/>
  <Override PartName="/ppt/embeddings/Microsoft_Equation4.bin" ContentType="application/vnd.openxmlformats-officedocument.oleObject"/>
  <Override PartName="/ppt/notesSlides/notesSlide12.xml" ContentType="application/vnd.openxmlformats-officedocument.presentationml.notesSlide+xml"/>
  <Override PartName="/ppt/embeddings/Microsoft_Equation5.bin" ContentType="application/vnd.openxmlformats-officedocument.oleObject"/>
  <Override PartName="/ppt/notesSlides/notesSlide13.xml" ContentType="application/vnd.openxmlformats-officedocument.presentationml.notesSlide+xml"/>
  <Override PartName="/ppt/embeddings/Microsoft_Equation6.bin" ContentType="application/vnd.openxmlformats-officedocument.oleObject"/>
  <Override PartName="/ppt/notesSlides/notesSlide14.xml" ContentType="application/vnd.openxmlformats-officedocument.presentationml.notesSlide+xml"/>
  <Override PartName="/ppt/embeddings/Microsoft_Equation7.bin" ContentType="application/vnd.openxmlformats-officedocument.oleObject"/>
  <Override PartName="/ppt/notesSlides/notesSlide15.xml" ContentType="application/vnd.openxmlformats-officedocument.presentationml.notesSlide+xml"/>
  <Override PartName="/ppt/embeddings/Microsoft_Equation8.bin" ContentType="application/vnd.openxmlformats-officedocument.oleObject"/>
  <Override PartName="/ppt/notesSlides/notesSlide16.xml" ContentType="application/vnd.openxmlformats-officedocument.presentationml.notesSlide+xml"/>
  <Override PartName="/ppt/embeddings/Microsoft_Equation9.bin" ContentType="application/vnd.openxmlformats-officedocument.oleObject"/>
  <Override PartName="/ppt/notesSlides/notesSlide17.xml" ContentType="application/vnd.openxmlformats-officedocument.presentationml.notesSlide+xml"/>
  <Override PartName="/ppt/embeddings/Microsoft_Equation10.bin" ContentType="application/vnd.openxmlformats-officedocument.oleObject"/>
  <Override PartName="/ppt/notesSlides/notesSlide18.xml" ContentType="application/vnd.openxmlformats-officedocument.presentationml.notesSlide+xml"/>
  <Override PartName="/ppt/embeddings/Microsoft_Equation11.bin" ContentType="application/vnd.openxmlformats-officedocument.oleObject"/>
  <Override PartName="/ppt/notesSlides/notesSlide19.xml" ContentType="application/vnd.openxmlformats-officedocument.presentationml.notesSlide+xml"/>
  <Override PartName="/ppt/embeddings/Microsoft_Equation12.bin" ContentType="application/vnd.openxmlformats-officedocument.oleObject"/>
  <Override PartName="/ppt/notesSlides/notesSlide20.xml" ContentType="application/vnd.openxmlformats-officedocument.presentationml.notesSlide+xml"/>
  <Override PartName="/ppt/embeddings/Microsoft_Equation13.bin" ContentType="application/vnd.openxmlformats-officedocument.oleObject"/>
  <Override PartName="/ppt/notesSlides/notesSlide21.xml" ContentType="application/vnd.openxmlformats-officedocument.presentationml.notesSlide+xml"/>
  <Override PartName="/ppt/embeddings/Microsoft_Equation14.bin" ContentType="application/vnd.openxmlformats-officedocument.oleObject"/>
  <Override PartName="/ppt/notesSlides/notesSlide22.xml" ContentType="application/vnd.openxmlformats-officedocument.presentationml.notesSlide+xml"/>
  <Override PartName="/ppt/embeddings/Microsoft_Equation15.bin" ContentType="application/vnd.openxmlformats-officedocument.oleObject"/>
  <Override PartName="/ppt/notesSlides/notesSlide23.xml" ContentType="application/vnd.openxmlformats-officedocument.presentationml.notesSlide+xml"/>
  <Override PartName="/ppt/embeddings/Microsoft_Equation1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04" r:id="rId5"/>
  </p:sldMasterIdLst>
  <p:notesMasterIdLst>
    <p:notesMasterId r:id="rId29"/>
  </p:notesMasterIdLst>
  <p:sldIdLst>
    <p:sldId id="395" r:id="rId6"/>
    <p:sldId id="529" r:id="rId7"/>
    <p:sldId id="542" r:id="rId8"/>
    <p:sldId id="457" r:id="rId9"/>
    <p:sldId id="525" r:id="rId10"/>
    <p:sldId id="527" r:id="rId11"/>
    <p:sldId id="528" r:id="rId12"/>
    <p:sldId id="530" r:id="rId13"/>
    <p:sldId id="524" r:id="rId14"/>
    <p:sldId id="543" r:id="rId15"/>
    <p:sldId id="544" r:id="rId16"/>
    <p:sldId id="531" r:id="rId17"/>
    <p:sldId id="545" r:id="rId18"/>
    <p:sldId id="532" r:id="rId19"/>
    <p:sldId id="533" r:id="rId20"/>
    <p:sldId id="534" r:id="rId21"/>
    <p:sldId id="546" r:id="rId22"/>
    <p:sldId id="536" r:id="rId23"/>
    <p:sldId id="547" r:id="rId24"/>
    <p:sldId id="537" r:id="rId25"/>
    <p:sldId id="538" r:id="rId26"/>
    <p:sldId id="539" r:id="rId27"/>
    <p:sldId id="540" r:id="rId2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E9E"/>
    <a:srgbClr val="798021"/>
    <a:srgbClr val="A77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8454" autoAdjust="0"/>
  </p:normalViewPr>
  <p:slideViewPr>
    <p:cSldViewPr showGuides="1">
      <p:cViewPr>
        <p:scale>
          <a:sx n="75" d="100"/>
          <a:sy n="75" d="100"/>
        </p:scale>
        <p:origin x="-1848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39" Type="http://schemas.microsoft.com/office/2015/10/relationships/revisionInfo" Target="revisionInfo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330" cy="4647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435" y="0"/>
            <a:ext cx="3038330" cy="4647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FEA14-D9F1-4682-96E2-2E76FA3BE312}" type="datetimeFigureOut">
              <a:rPr kumimoji="1" lang="ja-JP" altLang="en-US" smtClean="0"/>
              <a:pPr/>
              <a:t>5/13/18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6612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532" y="4415827"/>
            <a:ext cx="5607338" cy="4182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170"/>
            <a:ext cx="3038330" cy="4647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435" y="8830170"/>
            <a:ext cx="3038330" cy="4647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74E38-B724-49F0-99BE-E9FA679EE24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7574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74E38-B724-49F0-99BE-E9FA679EE24F}" type="slidenum">
              <a:rPr kumimoji="1" lang="ja-JP" altLang="en-US" smtClean="0"/>
              <a:pPr/>
              <a:t>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74E38-B724-49F0-99BE-E9FA679EE24F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74E38-B724-49F0-99BE-E9FA679EE24F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74E38-B724-49F0-99BE-E9FA679EE24F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74E38-B724-49F0-99BE-E9FA679EE24F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74E38-B724-49F0-99BE-E9FA679EE24F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74E38-B724-49F0-99BE-E9FA679EE24F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74E38-B724-49F0-99BE-E9FA679EE24F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74E38-B724-49F0-99BE-E9FA679EE24F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74E38-B724-49F0-99BE-E9FA679EE24F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74E38-B724-49F0-99BE-E9FA679EE24F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74E38-B724-49F0-99BE-E9FA679EE24F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74E38-B724-49F0-99BE-E9FA679EE24F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74E38-B724-49F0-99BE-E9FA679EE24F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74E38-B724-49F0-99BE-E9FA679EE24F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74E38-B724-49F0-99BE-E9FA679EE24F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74E38-B724-49F0-99BE-E9FA679EE24F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74E38-B724-49F0-99BE-E9FA679EE24F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74E38-B724-49F0-99BE-E9FA679EE24F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74E38-B724-49F0-99BE-E9FA679EE24F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74E38-B724-49F0-99BE-E9FA679EE24F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74E38-B724-49F0-99BE-E9FA679EE24F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74E38-B724-49F0-99BE-E9FA679EE24F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BA4AD46-C742-46D5-BB66-C65C38928DCB}" type="datetimeFigureOut">
              <a:rPr lang="en-US" smtClean="0"/>
              <a:pPr/>
              <a:t>5/13/18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5FB4E13-B9E4-4A2A-920E-250B89B1A46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8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D83A-7494-4ED2-9C58-6302D538EDF5}" type="datetime1">
              <a:rPr lang="ja-JP" altLang="en-US" smtClean="0"/>
              <a:pPr/>
              <a:t>5/13/18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｜○○○○　</a:t>
            </a:r>
            <a:r>
              <a:rPr lang="en-US" altLang="ja-JP"/>
              <a:t>|</a:t>
            </a:r>
            <a:r>
              <a:rPr lang="ja-JP" altLang="en-US"/>
              <a:t>　　</a:t>
            </a:r>
            <a:r>
              <a:rPr lang="en-US" altLang="ja-JP"/>
              <a:t>DDMMYY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46406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D83A-7494-4ED2-9C58-6302D538EDF5}" type="datetime1">
              <a:rPr lang="ja-JP" altLang="en-US" smtClean="0"/>
              <a:pPr/>
              <a:t>5/13/18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｜○○○○　</a:t>
            </a:r>
            <a:r>
              <a:rPr lang="en-US" altLang="ja-JP"/>
              <a:t>|</a:t>
            </a:r>
            <a:r>
              <a:rPr lang="ja-JP" altLang="en-US"/>
              <a:t>　　</a:t>
            </a:r>
            <a:r>
              <a:rPr lang="en-US" altLang="ja-JP"/>
              <a:t>DDMMYY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49091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andd_wom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tkd_ppt_07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356032"/>
            <a:ext cx="9144000" cy="414593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30250" y="3666454"/>
            <a:ext cx="6584950" cy="835532"/>
          </a:xfrm>
        </p:spPr>
        <p:txBody>
          <a:bodyPr anchor="t" anchorCtr="0">
            <a:normAutofit/>
          </a:bodyPr>
          <a:lstStyle>
            <a:lvl1pPr algn="l">
              <a:defRPr sz="2400">
                <a:solidFill>
                  <a:srgbClr val="357F8A"/>
                </a:solidFill>
                <a:latin typeface="+mj-lt"/>
                <a:ea typeface="HGPｺﾞｼｯｸE" pitchFamily="50" charset="-128"/>
              </a:defRPr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30634" y="657432"/>
            <a:ext cx="6592504" cy="409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C4948"/>
                </a:solidFill>
                <a:latin typeface="+mj-lt"/>
                <a:ea typeface="+mn-e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/>
              <a:t>Click to edit Master subtitle style</a:t>
            </a:r>
            <a:endParaRPr kumimoji="1" lang="ja-JP" altLang="en-US" dirty="0"/>
          </a:p>
        </p:txBody>
      </p:sp>
      <p:sp>
        <p:nvSpPr>
          <p:cNvPr id="11" name="テキスト プレースホルダ 10"/>
          <p:cNvSpPr>
            <a:spLocks noGrp="1"/>
          </p:cNvSpPr>
          <p:nvPr>
            <p:ph type="body" sz="quarter" idx="10"/>
          </p:nvPr>
        </p:nvSpPr>
        <p:spPr>
          <a:xfrm>
            <a:off x="730250" y="5715016"/>
            <a:ext cx="4176712" cy="249119"/>
          </a:xfrm>
        </p:spPr>
        <p:txBody>
          <a:bodyPr anchor="b" anchorCtr="0">
            <a:noAutofit/>
          </a:bodyPr>
          <a:lstStyle>
            <a:lvl1pPr>
              <a:lnSpc>
                <a:spcPts val="1300"/>
              </a:lnSpc>
              <a:buFontTx/>
              <a:buNone/>
              <a:defRPr sz="1200">
                <a:solidFill>
                  <a:srgbClr val="4C4948"/>
                </a:solidFill>
                <a:latin typeface="+mj-lt"/>
                <a:ea typeface="+mn-ea"/>
              </a:defRPr>
            </a:lvl1pPr>
            <a:lvl2pPr>
              <a:buFontTx/>
              <a:buNone/>
              <a:defRPr sz="1200">
                <a:latin typeface="+mn-ea"/>
                <a:ea typeface="+mn-ea"/>
              </a:defRPr>
            </a:lvl2pPr>
            <a:lvl3pPr>
              <a:buFontTx/>
              <a:buNone/>
              <a:defRPr sz="1200">
                <a:latin typeface="+mn-ea"/>
                <a:ea typeface="+mn-ea"/>
              </a:defRPr>
            </a:lvl3pPr>
            <a:lvl4pPr>
              <a:buFontTx/>
              <a:buNone/>
              <a:defRPr sz="1200">
                <a:latin typeface="+mn-ea"/>
                <a:ea typeface="+mn-ea"/>
              </a:defRPr>
            </a:lvl4pPr>
            <a:lvl5pPr>
              <a:buFontTx/>
              <a:buNone/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12" name="テキスト プレースホルダ 10"/>
          <p:cNvSpPr>
            <a:spLocks noGrp="1"/>
          </p:cNvSpPr>
          <p:nvPr>
            <p:ph type="body" sz="quarter" idx="11"/>
          </p:nvPr>
        </p:nvSpPr>
        <p:spPr>
          <a:xfrm>
            <a:off x="730250" y="5971048"/>
            <a:ext cx="4176712" cy="234255"/>
          </a:xfrm>
        </p:spPr>
        <p:txBody>
          <a:bodyPr>
            <a:noAutofit/>
          </a:bodyPr>
          <a:lstStyle>
            <a:lvl1pPr>
              <a:lnSpc>
                <a:spcPts val="1400"/>
              </a:lnSpc>
              <a:buFontTx/>
              <a:buNone/>
              <a:defRPr sz="1800">
                <a:solidFill>
                  <a:srgbClr val="4C4948"/>
                </a:solidFill>
                <a:latin typeface="+mj-lt"/>
                <a:ea typeface="HGPｺﾞｼｯｸM" pitchFamily="50" charset="-128"/>
              </a:defRPr>
            </a:lvl1pPr>
            <a:lvl2pPr>
              <a:buFontTx/>
              <a:buNone/>
              <a:defRPr sz="1200">
                <a:latin typeface="+mn-ea"/>
                <a:ea typeface="+mn-ea"/>
              </a:defRPr>
            </a:lvl2pPr>
            <a:lvl3pPr>
              <a:buFontTx/>
              <a:buNone/>
              <a:defRPr sz="1200">
                <a:latin typeface="+mn-ea"/>
                <a:ea typeface="+mn-ea"/>
              </a:defRPr>
            </a:lvl3pPr>
            <a:lvl4pPr>
              <a:buFontTx/>
              <a:buNone/>
              <a:defRPr sz="1200">
                <a:latin typeface="+mn-ea"/>
                <a:ea typeface="+mn-ea"/>
              </a:defRPr>
            </a:lvl4pPr>
            <a:lvl5pPr>
              <a:buFontTx/>
              <a:buNone/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13" name="テキスト プレースホルダ 10"/>
          <p:cNvSpPr>
            <a:spLocks noGrp="1"/>
          </p:cNvSpPr>
          <p:nvPr>
            <p:ph type="body" sz="quarter" idx="12"/>
          </p:nvPr>
        </p:nvSpPr>
        <p:spPr>
          <a:xfrm>
            <a:off x="730250" y="5098125"/>
            <a:ext cx="4176712" cy="288007"/>
          </a:xfrm>
        </p:spPr>
        <p:txBody>
          <a:bodyPr>
            <a:noAutofit/>
          </a:bodyPr>
          <a:lstStyle>
            <a:lvl1pPr>
              <a:buFontTx/>
              <a:buNone/>
              <a:defRPr sz="1000">
                <a:solidFill>
                  <a:srgbClr val="357F8A"/>
                </a:solidFill>
                <a:latin typeface="+mj-lt"/>
                <a:ea typeface="+mn-ea"/>
              </a:defRPr>
            </a:lvl1pPr>
            <a:lvl2pPr>
              <a:buFontTx/>
              <a:buNone/>
              <a:defRPr sz="1200">
                <a:latin typeface="+mn-ea"/>
                <a:ea typeface="+mn-ea"/>
              </a:defRPr>
            </a:lvl2pPr>
            <a:lvl3pPr>
              <a:buFontTx/>
              <a:buNone/>
              <a:defRPr sz="1200">
                <a:latin typeface="+mn-ea"/>
                <a:ea typeface="+mn-ea"/>
              </a:defRPr>
            </a:lvl3pPr>
            <a:lvl4pPr>
              <a:buFontTx/>
              <a:buNone/>
              <a:defRPr sz="1200">
                <a:latin typeface="+mn-ea"/>
                <a:ea typeface="+mn-ea"/>
              </a:defRPr>
            </a:lvl4pPr>
            <a:lvl5pPr>
              <a:buFontTx/>
              <a:buNone/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15" name="テキスト プレースホルダ 10"/>
          <p:cNvSpPr>
            <a:spLocks noGrp="1"/>
          </p:cNvSpPr>
          <p:nvPr>
            <p:ph type="body" sz="quarter" idx="13"/>
          </p:nvPr>
        </p:nvSpPr>
        <p:spPr>
          <a:xfrm>
            <a:off x="730296" y="4527130"/>
            <a:ext cx="6585879" cy="53223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rgbClr val="357F8A"/>
                </a:solidFill>
                <a:latin typeface="+mj-lt"/>
                <a:ea typeface="+mn-ea"/>
              </a:defRPr>
            </a:lvl1pPr>
            <a:lvl2pPr>
              <a:buFontTx/>
              <a:buNone/>
              <a:defRPr sz="1200">
                <a:latin typeface="+mn-ea"/>
                <a:ea typeface="+mn-ea"/>
              </a:defRPr>
            </a:lvl2pPr>
            <a:lvl3pPr>
              <a:buFontTx/>
              <a:buNone/>
              <a:defRPr sz="1200">
                <a:latin typeface="+mn-ea"/>
                <a:ea typeface="+mn-ea"/>
              </a:defRPr>
            </a:lvl3pPr>
            <a:lvl4pPr>
              <a:buFontTx/>
              <a:buNone/>
              <a:defRPr sz="1200">
                <a:latin typeface="+mn-ea"/>
                <a:ea typeface="+mn-ea"/>
              </a:defRPr>
            </a:lvl4pPr>
            <a:lvl5pPr>
              <a:buFontTx/>
              <a:buNone/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pic>
        <p:nvPicPr>
          <p:cNvPr id="25" name="Picture 24" descr="PPT_Top_Dakiyam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00254" y="0"/>
            <a:ext cx="1543746" cy="914812"/>
          </a:xfrm>
          <a:prstGeom prst="rect">
            <a:avLst/>
          </a:prstGeom>
        </p:spPr>
      </p:pic>
      <p:pic>
        <p:nvPicPr>
          <p:cNvPr id="17" name="Picture 16" descr="PPT_Top_CorpLogotype_En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235629" y="6327082"/>
            <a:ext cx="3908371" cy="5309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kd_ppt_06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356032"/>
            <a:ext cx="9144000" cy="4145935"/>
          </a:xfrm>
          <a:prstGeom prst="rect">
            <a:avLst/>
          </a:prstGeom>
        </p:spPr>
      </p:pic>
      <p:sp>
        <p:nvSpPr>
          <p:cNvPr id="16" name="タイトル 1"/>
          <p:cNvSpPr>
            <a:spLocks noGrp="1"/>
          </p:cNvSpPr>
          <p:nvPr>
            <p:ph type="ctrTitle"/>
          </p:nvPr>
        </p:nvSpPr>
        <p:spPr>
          <a:xfrm>
            <a:off x="730250" y="3666454"/>
            <a:ext cx="6583974" cy="835532"/>
          </a:xfrm>
        </p:spPr>
        <p:txBody>
          <a:bodyPr anchor="t" anchorCtr="0">
            <a:normAutofit/>
          </a:bodyPr>
          <a:lstStyle>
            <a:lvl1pPr algn="l">
              <a:defRPr sz="2400">
                <a:solidFill>
                  <a:srgbClr val="9C365E"/>
                </a:solidFill>
                <a:latin typeface="+mj-lt"/>
                <a:ea typeface="HGPｺﾞｼｯｸE" pitchFamily="50" charset="-128"/>
              </a:defRPr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 dirty="0"/>
          </a:p>
        </p:txBody>
      </p:sp>
      <p:sp>
        <p:nvSpPr>
          <p:cNvPr id="19" name="サブタイトル 2"/>
          <p:cNvSpPr>
            <a:spLocks noGrp="1"/>
          </p:cNvSpPr>
          <p:nvPr>
            <p:ph type="subTitle" idx="1"/>
          </p:nvPr>
        </p:nvSpPr>
        <p:spPr>
          <a:xfrm>
            <a:off x="730682" y="657432"/>
            <a:ext cx="6592456" cy="409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C4948"/>
                </a:solidFill>
                <a:latin typeface="+mj-lt"/>
                <a:ea typeface="+mn-e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/>
              <a:t>Click to edit Master subtitle style</a:t>
            </a:r>
            <a:endParaRPr kumimoji="1" lang="ja-JP" altLang="en-US" dirty="0"/>
          </a:p>
        </p:txBody>
      </p:sp>
      <p:sp>
        <p:nvSpPr>
          <p:cNvPr id="20" name="テキスト プレースホルダ 10"/>
          <p:cNvSpPr>
            <a:spLocks noGrp="1"/>
          </p:cNvSpPr>
          <p:nvPr>
            <p:ph type="body" sz="quarter" idx="10"/>
          </p:nvPr>
        </p:nvSpPr>
        <p:spPr>
          <a:xfrm>
            <a:off x="730250" y="5715016"/>
            <a:ext cx="4176712" cy="249119"/>
          </a:xfrm>
        </p:spPr>
        <p:txBody>
          <a:bodyPr anchor="b" anchorCtr="0">
            <a:noAutofit/>
          </a:bodyPr>
          <a:lstStyle>
            <a:lvl1pPr>
              <a:lnSpc>
                <a:spcPts val="1300"/>
              </a:lnSpc>
              <a:buFontTx/>
              <a:buNone/>
              <a:defRPr sz="1200">
                <a:solidFill>
                  <a:srgbClr val="4C4948"/>
                </a:solidFill>
                <a:latin typeface="+mj-lt"/>
                <a:ea typeface="+mn-ea"/>
              </a:defRPr>
            </a:lvl1pPr>
            <a:lvl2pPr>
              <a:buFontTx/>
              <a:buNone/>
              <a:defRPr sz="1200">
                <a:latin typeface="+mn-ea"/>
                <a:ea typeface="+mn-ea"/>
              </a:defRPr>
            </a:lvl2pPr>
            <a:lvl3pPr>
              <a:buFontTx/>
              <a:buNone/>
              <a:defRPr sz="1200">
                <a:latin typeface="+mn-ea"/>
                <a:ea typeface="+mn-ea"/>
              </a:defRPr>
            </a:lvl3pPr>
            <a:lvl4pPr>
              <a:buFontTx/>
              <a:buNone/>
              <a:defRPr sz="1200">
                <a:latin typeface="+mn-ea"/>
                <a:ea typeface="+mn-ea"/>
              </a:defRPr>
            </a:lvl4pPr>
            <a:lvl5pPr>
              <a:buFontTx/>
              <a:buNone/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21" name="テキスト プレースホルダ 10"/>
          <p:cNvSpPr>
            <a:spLocks noGrp="1"/>
          </p:cNvSpPr>
          <p:nvPr>
            <p:ph type="body" sz="quarter" idx="11"/>
          </p:nvPr>
        </p:nvSpPr>
        <p:spPr>
          <a:xfrm>
            <a:off x="730250" y="5971048"/>
            <a:ext cx="4176712" cy="234255"/>
          </a:xfrm>
        </p:spPr>
        <p:txBody>
          <a:bodyPr>
            <a:noAutofit/>
          </a:bodyPr>
          <a:lstStyle>
            <a:lvl1pPr>
              <a:lnSpc>
                <a:spcPts val="1400"/>
              </a:lnSpc>
              <a:buFontTx/>
              <a:buNone/>
              <a:defRPr sz="1800">
                <a:solidFill>
                  <a:srgbClr val="4C4948"/>
                </a:solidFill>
                <a:latin typeface="+mj-lt"/>
                <a:ea typeface="HGPｺﾞｼｯｸM" pitchFamily="50" charset="-128"/>
              </a:defRPr>
            </a:lvl1pPr>
            <a:lvl2pPr>
              <a:buFontTx/>
              <a:buNone/>
              <a:defRPr sz="1200">
                <a:latin typeface="+mn-ea"/>
                <a:ea typeface="+mn-ea"/>
              </a:defRPr>
            </a:lvl2pPr>
            <a:lvl3pPr>
              <a:buFontTx/>
              <a:buNone/>
              <a:defRPr sz="1200">
                <a:latin typeface="+mn-ea"/>
                <a:ea typeface="+mn-ea"/>
              </a:defRPr>
            </a:lvl3pPr>
            <a:lvl4pPr>
              <a:buFontTx/>
              <a:buNone/>
              <a:defRPr sz="1200">
                <a:latin typeface="+mn-ea"/>
                <a:ea typeface="+mn-ea"/>
              </a:defRPr>
            </a:lvl4pPr>
            <a:lvl5pPr>
              <a:buFontTx/>
              <a:buNone/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22" name="テキスト プレースホルダ 10"/>
          <p:cNvSpPr>
            <a:spLocks noGrp="1"/>
          </p:cNvSpPr>
          <p:nvPr>
            <p:ph type="body" sz="quarter" idx="12"/>
          </p:nvPr>
        </p:nvSpPr>
        <p:spPr>
          <a:xfrm>
            <a:off x="730250" y="5098125"/>
            <a:ext cx="4176712" cy="288007"/>
          </a:xfrm>
        </p:spPr>
        <p:txBody>
          <a:bodyPr>
            <a:noAutofit/>
          </a:bodyPr>
          <a:lstStyle>
            <a:lvl1pPr>
              <a:buFontTx/>
              <a:buNone/>
              <a:defRPr sz="1000">
                <a:solidFill>
                  <a:srgbClr val="9C365E"/>
                </a:solidFill>
                <a:latin typeface="+mj-lt"/>
                <a:ea typeface="+mn-ea"/>
              </a:defRPr>
            </a:lvl1pPr>
            <a:lvl2pPr>
              <a:buFontTx/>
              <a:buNone/>
              <a:defRPr sz="1200">
                <a:latin typeface="+mn-ea"/>
                <a:ea typeface="+mn-ea"/>
              </a:defRPr>
            </a:lvl2pPr>
            <a:lvl3pPr>
              <a:buFontTx/>
              <a:buNone/>
              <a:defRPr sz="1200">
                <a:latin typeface="+mn-ea"/>
                <a:ea typeface="+mn-ea"/>
              </a:defRPr>
            </a:lvl3pPr>
            <a:lvl4pPr>
              <a:buFontTx/>
              <a:buNone/>
              <a:defRPr sz="1200">
                <a:latin typeface="+mn-ea"/>
                <a:ea typeface="+mn-ea"/>
              </a:defRPr>
            </a:lvl4pPr>
            <a:lvl5pPr>
              <a:buFontTx/>
              <a:buNone/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23" name="テキスト プレースホルダ 10"/>
          <p:cNvSpPr>
            <a:spLocks noGrp="1"/>
          </p:cNvSpPr>
          <p:nvPr>
            <p:ph type="body" sz="quarter" idx="13"/>
          </p:nvPr>
        </p:nvSpPr>
        <p:spPr>
          <a:xfrm>
            <a:off x="730296" y="4527130"/>
            <a:ext cx="6584903" cy="53223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rgbClr val="9C365E"/>
                </a:solidFill>
                <a:latin typeface="+mj-lt"/>
                <a:ea typeface="+mn-ea"/>
              </a:defRPr>
            </a:lvl1pPr>
            <a:lvl2pPr>
              <a:buFontTx/>
              <a:buNone/>
              <a:defRPr sz="1200">
                <a:latin typeface="+mn-ea"/>
                <a:ea typeface="+mn-ea"/>
              </a:defRPr>
            </a:lvl2pPr>
            <a:lvl3pPr>
              <a:buFontTx/>
              <a:buNone/>
              <a:defRPr sz="1200">
                <a:latin typeface="+mn-ea"/>
                <a:ea typeface="+mn-ea"/>
              </a:defRPr>
            </a:lvl3pPr>
            <a:lvl4pPr>
              <a:buFontTx/>
              <a:buNone/>
              <a:defRPr sz="1200">
                <a:latin typeface="+mn-ea"/>
                <a:ea typeface="+mn-ea"/>
              </a:defRPr>
            </a:lvl4pPr>
            <a:lvl5pPr>
              <a:buFontTx/>
              <a:buNone/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pic>
        <p:nvPicPr>
          <p:cNvPr id="24" name="Picture 23" descr="PPT_Top_Dakiyam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00254" y="0"/>
            <a:ext cx="1543746" cy="914812"/>
          </a:xfrm>
          <a:prstGeom prst="rect">
            <a:avLst/>
          </a:prstGeom>
        </p:spPr>
      </p:pic>
      <p:pic>
        <p:nvPicPr>
          <p:cNvPr id="26" name="Picture 25" descr="PPT_Top_CorpLogotype_En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235629" y="6327082"/>
            <a:ext cx="3908371" cy="53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13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i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keda Template Breakthru Ba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30250" y="3666454"/>
            <a:ext cx="6584950" cy="835532"/>
          </a:xfrm>
        </p:spPr>
        <p:txBody>
          <a:bodyPr anchor="t" anchorCtr="0">
            <a:normAutofit/>
          </a:bodyPr>
          <a:lstStyle>
            <a:lvl1pPr algn="l">
              <a:defRPr sz="2400">
                <a:solidFill>
                  <a:srgbClr val="A77700"/>
                </a:solidFill>
                <a:latin typeface="+mj-lt"/>
                <a:ea typeface="HGPｺﾞｼｯｸE" pitchFamily="50" charset="-128"/>
              </a:defRPr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30634" y="657432"/>
            <a:ext cx="6592504" cy="409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C4948"/>
                </a:solidFill>
                <a:latin typeface="+mj-lt"/>
                <a:ea typeface="+mn-e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/>
              <a:t>Click to edit Master subtitle style</a:t>
            </a:r>
            <a:endParaRPr kumimoji="1" lang="ja-JP" altLang="en-US" dirty="0"/>
          </a:p>
        </p:txBody>
      </p:sp>
      <p:sp>
        <p:nvSpPr>
          <p:cNvPr id="11" name="テキスト プレースホルダ 10"/>
          <p:cNvSpPr>
            <a:spLocks noGrp="1"/>
          </p:cNvSpPr>
          <p:nvPr>
            <p:ph type="body" sz="quarter" idx="10"/>
          </p:nvPr>
        </p:nvSpPr>
        <p:spPr>
          <a:xfrm>
            <a:off x="730250" y="5715016"/>
            <a:ext cx="4176712" cy="249119"/>
          </a:xfrm>
        </p:spPr>
        <p:txBody>
          <a:bodyPr anchor="b" anchorCtr="0">
            <a:noAutofit/>
          </a:bodyPr>
          <a:lstStyle>
            <a:lvl1pPr>
              <a:lnSpc>
                <a:spcPts val="1300"/>
              </a:lnSpc>
              <a:buFontTx/>
              <a:buNone/>
              <a:defRPr sz="1200">
                <a:solidFill>
                  <a:srgbClr val="4C4948"/>
                </a:solidFill>
                <a:latin typeface="+mj-lt"/>
                <a:ea typeface="+mn-ea"/>
              </a:defRPr>
            </a:lvl1pPr>
            <a:lvl2pPr>
              <a:buFontTx/>
              <a:buNone/>
              <a:defRPr sz="1200">
                <a:latin typeface="+mn-ea"/>
                <a:ea typeface="+mn-ea"/>
              </a:defRPr>
            </a:lvl2pPr>
            <a:lvl3pPr>
              <a:buFontTx/>
              <a:buNone/>
              <a:defRPr sz="1200">
                <a:latin typeface="+mn-ea"/>
                <a:ea typeface="+mn-ea"/>
              </a:defRPr>
            </a:lvl3pPr>
            <a:lvl4pPr>
              <a:buFontTx/>
              <a:buNone/>
              <a:defRPr sz="1200">
                <a:latin typeface="+mn-ea"/>
                <a:ea typeface="+mn-ea"/>
              </a:defRPr>
            </a:lvl4pPr>
            <a:lvl5pPr>
              <a:buFontTx/>
              <a:buNone/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12" name="テキスト プレースホルダ 10"/>
          <p:cNvSpPr>
            <a:spLocks noGrp="1"/>
          </p:cNvSpPr>
          <p:nvPr>
            <p:ph type="body" sz="quarter" idx="11"/>
          </p:nvPr>
        </p:nvSpPr>
        <p:spPr>
          <a:xfrm>
            <a:off x="730250" y="5971048"/>
            <a:ext cx="4176712" cy="234255"/>
          </a:xfrm>
        </p:spPr>
        <p:txBody>
          <a:bodyPr>
            <a:noAutofit/>
          </a:bodyPr>
          <a:lstStyle>
            <a:lvl1pPr>
              <a:lnSpc>
                <a:spcPts val="1400"/>
              </a:lnSpc>
              <a:buFontTx/>
              <a:buNone/>
              <a:defRPr sz="1800">
                <a:solidFill>
                  <a:srgbClr val="4C4948"/>
                </a:solidFill>
                <a:latin typeface="+mj-lt"/>
                <a:ea typeface="HGPｺﾞｼｯｸM" pitchFamily="50" charset="-128"/>
              </a:defRPr>
            </a:lvl1pPr>
            <a:lvl2pPr>
              <a:buFontTx/>
              <a:buNone/>
              <a:defRPr sz="1200">
                <a:latin typeface="+mn-ea"/>
                <a:ea typeface="+mn-ea"/>
              </a:defRPr>
            </a:lvl2pPr>
            <a:lvl3pPr>
              <a:buFontTx/>
              <a:buNone/>
              <a:defRPr sz="1200">
                <a:latin typeface="+mn-ea"/>
                <a:ea typeface="+mn-ea"/>
              </a:defRPr>
            </a:lvl3pPr>
            <a:lvl4pPr>
              <a:buFontTx/>
              <a:buNone/>
              <a:defRPr sz="1200">
                <a:latin typeface="+mn-ea"/>
                <a:ea typeface="+mn-ea"/>
              </a:defRPr>
            </a:lvl4pPr>
            <a:lvl5pPr>
              <a:buFontTx/>
              <a:buNone/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13" name="テキスト プレースホルダ 10"/>
          <p:cNvSpPr>
            <a:spLocks noGrp="1"/>
          </p:cNvSpPr>
          <p:nvPr>
            <p:ph type="body" sz="quarter" idx="12"/>
          </p:nvPr>
        </p:nvSpPr>
        <p:spPr>
          <a:xfrm>
            <a:off x="730250" y="5098125"/>
            <a:ext cx="4176712" cy="288007"/>
          </a:xfrm>
        </p:spPr>
        <p:txBody>
          <a:bodyPr>
            <a:noAutofit/>
          </a:bodyPr>
          <a:lstStyle>
            <a:lvl1pPr>
              <a:buFontTx/>
              <a:buNone/>
              <a:defRPr sz="1000">
                <a:solidFill>
                  <a:srgbClr val="A77700"/>
                </a:solidFill>
                <a:latin typeface="+mj-lt"/>
                <a:ea typeface="+mn-ea"/>
              </a:defRPr>
            </a:lvl1pPr>
            <a:lvl2pPr>
              <a:buFontTx/>
              <a:buNone/>
              <a:defRPr sz="1200">
                <a:latin typeface="+mn-ea"/>
                <a:ea typeface="+mn-ea"/>
              </a:defRPr>
            </a:lvl2pPr>
            <a:lvl3pPr>
              <a:buFontTx/>
              <a:buNone/>
              <a:defRPr sz="1200">
                <a:latin typeface="+mn-ea"/>
                <a:ea typeface="+mn-ea"/>
              </a:defRPr>
            </a:lvl3pPr>
            <a:lvl4pPr>
              <a:buFontTx/>
              <a:buNone/>
              <a:defRPr sz="1200">
                <a:latin typeface="+mn-ea"/>
                <a:ea typeface="+mn-ea"/>
              </a:defRPr>
            </a:lvl4pPr>
            <a:lvl5pPr>
              <a:buFontTx/>
              <a:buNone/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15" name="テキスト プレースホルダ 10"/>
          <p:cNvSpPr>
            <a:spLocks noGrp="1"/>
          </p:cNvSpPr>
          <p:nvPr>
            <p:ph type="body" sz="quarter" idx="13"/>
          </p:nvPr>
        </p:nvSpPr>
        <p:spPr>
          <a:xfrm>
            <a:off x="730296" y="4527130"/>
            <a:ext cx="6585879" cy="53223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rgbClr val="A77700"/>
                </a:solidFill>
                <a:latin typeface="+mj-lt"/>
                <a:ea typeface="+mn-ea"/>
              </a:defRPr>
            </a:lvl1pPr>
            <a:lvl2pPr>
              <a:buFontTx/>
              <a:buNone/>
              <a:defRPr sz="1200">
                <a:latin typeface="+mn-ea"/>
                <a:ea typeface="+mn-ea"/>
              </a:defRPr>
            </a:lvl2pPr>
            <a:lvl3pPr>
              <a:buFontTx/>
              <a:buNone/>
              <a:defRPr sz="1200">
                <a:latin typeface="+mn-ea"/>
                <a:ea typeface="+mn-ea"/>
              </a:defRPr>
            </a:lvl3pPr>
            <a:lvl4pPr>
              <a:buFontTx/>
              <a:buNone/>
              <a:defRPr sz="1200">
                <a:latin typeface="+mn-ea"/>
                <a:ea typeface="+mn-ea"/>
              </a:defRPr>
            </a:lvl4pPr>
            <a:lvl5pPr>
              <a:buFontTx/>
              <a:buNone/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pic>
        <p:nvPicPr>
          <p:cNvPr id="25" name="Picture 24" descr="PPT_Top_Dakiyam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00254" y="0"/>
            <a:ext cx="1543746" cy="914812"/>
          </a:xfrm>
          <a:prstGeom prst="rect">
            <a:avLst/>
          </a:prstGeom>
        </p:spPr>
      </p:pic>
      <p:pic>
        <p:nvPicPr>
          <p:cNvPr id="17" name="Picture 16" descr="PPT_Top_CorpLogotype_En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235629" y="6327082"/>
            <a:ext cx="3908371" cy="53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48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ien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keda Template Breakthru Bar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タイトル 1"/>
          <p:cNvSpPr>
            <a:spLocks noGrp="1"/>
          </p:cNvSpPr>
          <p:nvPr>
            <p:ph type="ctrTitle"/>
          </p:nvPr>
        </p:nvSpPr>
        <p:spPr>
          <a:xfrm>
            <a:off x="730250" y="3666454"/>
            <a:ext cx="6583974" cy="835532"/>
          </a:xfrm>
        </p:spPr>
        <p:txBody>
          <a:bodyPr anchor="t" anchorCtr="0">
            <a:normAutofit/>
          </a:bodyPr>
          <a:lstStyle>
            <a:lvl1pPr algn="l">
              <a:defRPr sz="2400">
                <a:solidFill>
                  <a:srgbClr val="798021"/>
                </a:solidFill>
                <a:latin typeface="+mj-lt"/>
                <a:ea typeface="HGPｺﾞｼｯｸE" pitchFamily="50" charset="-128"/>
              </a:defRPr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 dirty="0"/>
          </a:p>
        </p:txBody>
      </p:sp>
      <p:sp>
        <p:nvSpPr>
          <p:cNvPr id="19" name="サブタイトル 2"/>
          <p:cNvSpPr>
            <a:spLocks noGrp="1"/>
          </p:cNvSpPr>
          <p:nvPr>
            <p:ph type="subTitle" idx="1"/>
          </p:nvPr>
        </p:nvSpPr>
        <p:spPr>
          <a:xfrm>
            <a:off x="730682" y="657432"/>
            <a:ext cx="6592456" cy="409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C4948"/>
                </a:solidFill>
                <a:latin typeface="+mj-lt"/>
                <a:ea typeface="+mn-e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/>
              <a:t>Click to edit Master subtitle style</a:t>
            </a:r>
            <a:endParaRPr kumimoji="1" lang="ja-JP" altLang="en-US" dirty="0"/>
          </a:p>
        </p:txBody>
      </p:sp>
      <p:sp>
        <p:nvSpPr>
          <p:cNvPr id="20" name="テキスト プレースホルダ 10"/>
          <p:cNvSpPr>
            <a:spLocks noGrp="1"/>
          </p:cNvSpPr>
          <p:nvPr>
            <p:ph type="body" sz="quarter" idx="10"/>
          </p:nvPr>
        </p:nvSpPr>
        <p:spPr>
          <a:xfrm>
            <a:off x="730250" y="5715016"/>
            <a:ext cx="4176712" cy="249119"/>
          </a:xfrm>
        </p:spPr>
        <p:txBody>
          <a:bodyPr anchor="b" anchorCtr="0">
            <a:noAutofit/>
          </a:bodyPr>
          <a:lstStyle>
            <a:lvl1pPr>
              <a:lnSpc>
                <a:spcPts val="1300"/>
              </a:lnSpc>
              <a:buFontTx/>
              <a:buNone/>
              <a:defRPr sz="1200">
                <a:solidFill>
                  <a:srgbClr val="4C4948"/>
                </a:solidFill>
                <a:latin typeface="+mj-lt"/>
                <a:ea typeface="+mn-ea"/>
              </a:defRPr>
            </a:lvl1pPr>
            <a:lvl2pPr>
              <a:buFontTx/>
              <a:buNone/>
              <a:defRPr sz="1200">
                <a:latin typeface="+mn-ea"/>
                <a:ea typeface="+mn-ea"/>
              </a:defRPr>
            </a:lvl2pPr>
            <a:lvl3pPr>
              <a:buFontTx/>
              <a:buNone/>
              <a:defRPr sz="1200">
                <a:latin typeface="+mn-ea"/>
                <a:ea typeface="+mn-ea"/>
              </a:defRPr>
            </a:lvl3pPr>
            <a:lvl4pPr>
              <a:buFontTx/>
              <a:buNone/>
              <a:defRPr sz="1200">
                <a:latin typeface="+mn-ea"/>
                <a:ea typeface="+mn-ea"/>
              </a:defRPr>
            </a:lvl4pPr>
            <a:lvl5pPr>
              <a:buFontTx/>
              <a:buNone/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21" name="テキスト プレースホルダ 10"/>
          <p:cNvSpPr>
            <a:spLocks noGrp="1"/>
          </p:cNvSpPr>
          <p:nvPr>
            <p:ph type="body" sz="quarter" idx="11"/>
          </p:nvPr>
        </p:nvSpPr>
        <p:spPr>
          <a:xfrm>
            <a:off x="730250" y="5971048"/>
            <a:ext cx="4176712" cy="234255"/>
          </a:xfrm>
        </p:spPr>
        <p:txBody>
          <a:bodyPr>
            <a:noAutofit/>
          </a:bodyPr>
          <a:lstStyle>
            <a:lvl1pPr>
              <a:lnSpc>
                <a:spcPts val="1400"/>
              </a:lnSpc>
              <a:buFontTx/>
              <a:buNone/>
              <a:defRPr sz="1800">
                <a:solidFill>
                  <a:srgbClr val="4C4948"/>
                </a:solidFill>
                <a:latin typeface="+mj-lt"/>
                <a:ea typeface="HGPｺﾞｼｯｸM" pitchFamily="50" charset="-128"/>
              </a:defRPr>
            </a:lvl1pPr>
            <a:lvl2pPr>
              <a:buFontTx/>
              <a:buNone/>
              <a:defRPr sz="1200">
                <a:latin typeface="+mn-ea"/>
                <a:ea typeface="+mn-ea"/>
              </a:defRPr>
            </a:lvl2pPr>
            <a:lvl3pPr>
              <a:buFontTx/>
              <a:buNone/>
              <a:defRPr sz="1200">
                <a:latin typeface="+mn-ea"/>
                <a:ea typeface="+mn-ea"/>
              </a:defRPr>
            </a:lvl3pPr>
            <a:lvl4pPr>
              <a:buFontTx/>
              <a:buNone/>
              <a:defRPr sz="1200">
                <a:latin typeface="+mn-ea"/>
                <a:ea typeface="+mn-ea"/>
              </a:defRPr>
            </a:lvl4pPr>
            <a:lvl5pPr>
              <a:buFontTx/>
              <a:buNone/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22" name="テキスト プレースホルダ 10"/>
          <p:cNvSpPr>
            <a:spLocks noGrp="1"/>
          </p:cNvSpPr>
          <p:nvPr>
            <p:ph type="body" sz="quarter" idx="12"/>
          </p:nvPr>
        </p:nvSpPr>
        <p:spPr>
          <a:xfrm>
            <a:off x="730250" y="5098125"/>
            <a:ext cx="4176712" cy="288007"/>
          </a:xfrm>
        </p:spPr>
        <p:txBody>
          <a:bodyPr>
            <a:noAutofit/>
          </a:bodyPr>
          <a:lstStyle>
            <a:lvl1pPr>
              <a:buFontTx/>
              <a:buNone/>
              <a:defRPr sz="1000">
                <a:solidFill>
                  <a:srgbClr val="798021"/>
                </a:solidFill>
                <a:latin typeface="+mj-lt"/>
                <a:ea typeface="+mn-ea"/>
              </a:defRPr>
            </a:lvl1pPr>
            <a:lvl2pPr>
              <a:buFontTx/>
              <a:buNone/>
              <a:defRPr sz="1200">
                <a:latin typeface="+mn-ea"/>
                <a:ea typeface="+mn-ea"/>
              </a:defRPr>
            </a:lvl2pPr>
            <a:lvl3pPr>
              <a:buFontTx/>
              <a:buNone/>
              <a:defRPr sz="1200">
                <a:latin typeface="+mn-ea"/>
                <a:ea typeface="+mn-ea"/>
              </a:defRPr>
            </a:lvl3pPr>
            <a:lvl4pPr>
              <a:buFontTx/>
              <a:buNone/>
              <a:defRPr sz="1200">
                <a:latin typeface="+mn-ea"/>
                <a:ea typeface="+mn-ea"/>
              </a:defRPr>
            </a:lvl4pPr>
            <a:lvl5pPr>
              <a:buFontTx/>
              <a:buNone/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23" name="テキスト プレースホルダ 10"/>
          <p:cNvSpPr>
            <a:spLocks noGrp="1"/>
          </p:cNvSpPr>
          <p:nvPr>
            <p:ph type="body" sz="quarter" idx="13"/>
          </p:nvPr>
        </p:nvSpPr>
        <p:spPr>
          <a:xfrm>
            <a:off x="730296" y="4527130"/>
            <a:ext cx="6584903" cy="53223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rgbClr val="798021"/>
                </a:solidFill>
                <a:latin typeface="+mj-lt"/>
                <a:ea typeface="+mn-ea"/>
              </a:defRPr>
            </a:lvl1pPr>
            <a:lvl2pPr>
              <a:buFontTx/>
              <a:buNone/>
              <a:defRPr sz="1200">
                <a:latin typeface="+mn-ea"/>
                <a:ea typeface="+mn-ea"/>
              </a:defRPr>
            </a:lvl2pPr>
            <a:lvl3pPr>
              <a:buFontTx/>
              <a:buNone/>
              <a:defRPr sz="1200">
                <a:latin typeface="+mn-ea"/>
                <a:ea typeface="+mn-ea"/>
              </a:defRPr>
            </a:lvl3pPr>
            <a:lvl4pPr>
              <a:buFontTx/>
              <a:buNone/>
              <a:defRPr sz="1200">
                <a:latin typeface="+mn-ea"/>
                <a:ea typeface="+mn-ea"/>
              </a:defRPr>
            </a:lvl4pPr>
            <a:lvl5pPr>
              <a:buFontTx/>
              <a:buNone/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pic>
        <p:nvPicPr>
          <p:cNvPr id="24" name="Picture 23" descr="PPT_Top_Dakiyam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00254" y="0"/>
            <a:ext cx="1543746" cy="914812"/>
          </a:xfrm>
          <a:prstGeom prst="rect">
            <a:avLst/>
          </a:prstGeom>
        </p:spPr>
      </p:pic>
      <p:pic>
        <p:nvPicPr>
          <p:cNvPr id="26" name="Picture 25" descr="PPT_Top_CorpLogotype_En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235629" y="6327082"/>
            <a:ext cx="3908371" cy="53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67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06400" y="1231900"/>
            <a:ext cx="4090988" cy="562394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06400" y="1871662"/>
            <a:ext cx="4090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 dirty="0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231900"/>
            <a:ext cx="4041775" cy="562394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18716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1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5143959" y="6525344"/>
            <a:ext cx="1133016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fld id="{461FD83A-7494-4ED2-9C58-6302D538EDF5}" type="datetime1">
              <a:rPr lang="ja-JP" altLang="en-US" smtClean="0"/>
              <a:pPr/>
              <a:t>5/13/18</a:t>
            </a:fld>
            <a:endParaRPr lang="ja-JP" altLang="en-US" dirty="0"/>
          </a:p>
        </p:txBody>
      </p:sp>
      <p:sp>
        <p:nvSpPr>
          <p:cNvPr id="1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84647" y="6525344"/>
            <a:ext cx="4608512" cy="196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r>
              <a:rPr lang="ja-JP" altLang="en-US"/>
              <a:t>｜○○○○　</a:t>
            </a:r>
            <a:r>
              <a:rPr lang="en-US" altLang="ja-JP"/>
              <a:t>|</a:t>
            </a:r>
            <a:r>
              <a:rPr lang="ja-JP" altLang="en-US"/>
              <a:t>　　</a:t>
            </a:r>
            <a:r>
              <a:rPr lang="en-US" altLang="ja-JP"/>
              <a:t>DDMMYY</a:t>
            </a:r>
            <a:endParaRPr lang="ja-JP" altLang="en-US" dirty="0"/>
          </a:p>
        </p:txBody>
      </p:sp>
      <p:sp>
        <p:nvSpPr>
          <p:cNvPr id="1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25971" y="6525344"/>
            <a:ext cx="442392" cy="196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fld id="{E9B57936-92EF-4126-AE48-1D9D36D15E9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D83A-7494-4ED2-9C58-6302D538EDF5}" type="datetime1">
              <a:rPr lang="ja-JP" altLang="en-US" smtClean="0"/>
              <a:pPr/>
              <a:t>5/13/18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｜○○○○　</a:t>
            </a:r>
            <a:r>
              <a:rPr lang="en-US" altLang="ja-JP"/>
              <a:t>|</a:t>
            </a:r>
            <a:r>
              <a:rPr lang="ja-JP" altLang="en-US"/>
              <a:t>　　</a:t>
            </a:r>
            <a:r>
              <a:rPr lang="en-US" altLang="ja-JP"/>
              <a:t>DDMMYY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96020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D83A-7494-4ED2-9C58-6302D538EDF5}" type="datetime1">
              <a:rPr lang="ja-JP" altLang="en-US" smtClean="0"/>
              <a:pPr/>
              <a:t>5/13/18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｜○○○○　</a:t>
            </a:r>
            <a:r>
              <a:rPr lang="en-US" altLang="ja-JP"/>
              <a:t>|</a:t>
            </a:r>
            <a:r>
              <a:rPr lang="ja-JP" altLang="en-US"/>
              <a:t>　　</a:t>
            </a:r>
            <a:r>
              <a:rPr lang="en-US" altLang="ja-JP"/>
              <a:t>DDMMYY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‹#›</a:t>
            </a:fld>
            <a:endParaRPr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618509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D83A-7494-4ED2-9C58-6302D538EDF5}" type="datetime1">
              <a:rPr lang="ja-JP" altLang="en-US" smtClean="0"/>
              <a:pPr/>
              <a:t>5/13/18</a:t>
            </a:fld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｜○○○○　</a:t>
            </a:r>
            <a:r>
              <a:rPr lang="en-US" altLang="ja-JP"/>
              <a:t>|</a:t>
            </a:r>
            <a:r>
              <a:rPr lang="ja-JP" altLang="en-US"/>
              <a:t>　　</a:t>
            </a:r>
            <a:r>
              <a:rPr lang="en-US" altLang="ja-JP"/>
              <a:t>DDMMYY</a:t>
            </a:r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8979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D83A-7494-4ED2-9C58-6302D538EDF5}" type="datetime1">
              <a:rPr lang="ja-JP" altLang="en-US" smtClean="0"/>
              <a:pPr/>
              <a:t>5/13/18</a:t>
            </a:fld>
            <a:endParaRPr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｜○○○○　</a:t>
            </a:r>
            <a:r>
              <a:rPr lang="en-US" altLang="ja-JP"/>
              <a:t>|</a:t>
            </a:r>
            <a:r>
              <a:rPr lang="ja-JP" altLang="en-US"/>
              <a:t>　　</a:t>
            </a:r>
            <a:r>
              <a:rPr lang="en-US" altLang="ja-JP"/>
              <a:t>DDMMYY</a:t>
            </a:r>
            <a:endParaRPr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14840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D83A-7494-4ED2-9C58-6302D538EDF5}" type="datetime1">
              <a:rPr lang="ja-JP" altLang="en-US" smtClean="0"/>
              <a:pPr/>
              <a:t>5/13/18</a:t>
            </a:fld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｜○○○○　</a:t>
            </a:r>
            <a:r>
              <a:rPr lang="en-US" altLang="ja-JP"/>
              <a:t>|</a:t>
            </a:r>
            <a:r>
              <a:rPr lang="ja-JP" altLang="en-US"/>
              <a:t>　　</a:t>
            </a:r>
            <a:r>
              <a:rPr lang="en-US" altLang="ja-JP"/>
              <a:t>DDMMYY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52603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D83A-7494-4ED2-9C58-6302D538EDF5}" type="datetime1">
              <a:rPr lang="ja-JP" altLang="en-US" smtClean="0"/>
              <a:pPr/>
              <a:t>5/13/18</a:t>
            </a:fld>
            <a:endParaRPr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｜○○○○　</a:t>
            </a:r>
            <a:r>
              <a:rPr lang="en-US" altLang="ja-JP"/>
              <a:t>|</a:t>
            </a:r>
            <a:r>
              <a:rPr lang="ja-JP" altLang="en-US"/>
              <a:t>　　</a:t>
            </a:r>
            <a:r>
              <a:rPr lang="en-US" altLang="ja-JP"/>
              <a:t>DDMMYY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87731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D83A-7494-4ED2-9C58-6302D538EDF5}" type="datetime1">
              <a:rPr lang="ja-JP" altLang="en-US" smtClean="0"/>
              <a:pPr/>
              <a:t>5/13/18</a:t>
            </a:fld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｜○○○○　</a:t>
            </a:r>
            <a:r>
              <a:rPr lang="en-US" altLang="ja-JP"/>
              <a:t>|</a:t>
            </a:r>
            <a:r>
              <a:rPr lang="ja-JP" altLang="en-US"/>
              <a:t>　　</a:t>
            </a:r>
            <a:r>
              <a:rPr lang="en-US" altLang="ja-JP"/>
              <a:t>DDMMYY</a:t>
            </a:r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77437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D83A-7494-4ED2-9C58-6302D538EDF5}" type="datetime1">
              <a:rPr lang="ja-JP" altLang="en-US" smtClean="0"/>
              <a:pPr/>
              <a:t>5/13/18</a:t>
            </a:fld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｜○○○○　</a:t>
            </a:r>
            <a:r>
              <a:rPr lang="en-US" altLang="ja-JP"/>
              <a:t>|</a:t>
            </a:r>
            <a:r>
              <a:rPr lang="ja-JP" altLang="en-US"/>
              <a:t>　　</a:t>
            </a:r>
            <a:r>
              <a:rPr lang="en-US" altLang="ja-JP"/>
              <a:t>DDMMYY</a:t>
            </a:r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72434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61FD83A-7494-4ED2-9C58-6302D538EDF5}" type="datetime1">
              <a:rPr lang="ja-JP" altLang="en-US" smtClean="0"/>
              <a:pPr/>
              <a:t>5/13/18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｜○○○○　</a:t>
            </a:r>
            <a:r>
              <a:rPr lang="en-US" altLang="ja-JP"/>
              <a:t>|</a:t>
            </a:r>
            <a:r>
              <a:rPr lang="ja-JP" altLang="en-US"/>
              <a:t>　　</a:t>
            </a:r>
            <a:r>
              <a:rPr lang="en-US" altLang="ja-JP"/>
              <a:t>DDMMYY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9B57936-92EF-4126-AE48-1D9D36D15E9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7896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73" r:id="rId12"/>
    <p:sldLayoutId id="2147483674" r:id="rId13"/>
    <p:sldLayoutId id="2147483675" r:id="rId14"/>
    <p:sldLayoutId id="2147483676" r:id="rId15"/>
    <p:sldLayoutId id="2147483653" r:id="rId16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Microsoft_Equation3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Microsoft_Equation4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Microsoft_Equation5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Microsoft_Equation6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Microsoft_Equation7.bin"/><Relationship Id="rId5" Type="http://schemas.openxmlformats.org/officeDocument/2006/relationships/image" Target="../media/image8.emf"/><Relationship Id="rId6" Type="http://schemas.openxmlformats.org/officeDocument/2006/relationships/package" Target="../embeddings/Microsoft_Word_Document3.docx"/><Relationship Id="rId7" Type="http://schemas.openxmlformats.org/officeDocument/2006/relationships/image" Target="../media/image11.png"/><Relationship Id="rId8" Type="http://schemas.openxmlformats.org/officeDocument/2006/relationships/package" Target="../embeddings/Microsoft_Word_Document4.docx"/><Relationship Id="rId9" Type="http://schemas.openxmlformats.org/officeDocument/2006/relationships/image" Target="../media/image12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Microsoft_Equation8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Microsoft_Equation9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Microsoft_Equation10.bin"/><Relationship Id="rId5" Type="http://schemas.openxmlformats.org/officeDocument/2006/relationships/image" Target="../media/image8.emf"/><Relationship Id="rId6" Type="http://schemas.openxmlformats.org/officeDocument/2006/relationships/image" Target="../media/image13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Microsoft_Equation11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Microsoft_Equation12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Microsoft_Equation13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Microsoft_Equation14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Microsoft_Equation15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Microsoft_Equation16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investopedia.com/terms/c/commodity.asp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8.emf"/><Relationship Id="rId6" Type="http://schemas.openxmlformats.org/officeDocument/2006/relationships/package" Target="../embeddings/Microsoft_Word_Document1.docx"/><Relationship Id="rId7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Microsoft_Equation2.bin"/><Relationship Id="rId5" Type="http://schemas.openxmlformats.org/officeDocument/2006/relationships/image" Target="../media/image8.emf"/><Relationship Id="rId6" Type="http://schemas.openxmlformats.org/officeDocument/2006/relationships/package" Target="../embeddings/Microsoft_Word_Document2.docx"/><Relationship Id="rId7" Type="http://schemas.openxmlformats.org/officeDocument/2006/relationships/image" Target="../media/image1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39552" y="457200"/>
            <a:ext cx="8147248" cy="541020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sz="2400" b="1" dirty="0"/>
          </a:p>
          <a:p>
            <a:pPr algn="ctr">
              <a:buNone/>
            </a:pPr>
            <a:r>
              <a:rPr lang="en-US" sz="3600" dirty="0" smtClean="0"/>
              <a:t>Big Data isn’t always Better Data</a:t>
            </a:r>
            <a:r>
              <a:rPr lang="en-US" sz="2800" b="1" dirty="0"/>
              <a:t> </a:t>
            </a:r>
            <a:endParaRPr lang="en-US" sz="2800" dirty="0"/>
          </a:p>
          <a:p>
            <a:pPr algn="ctr">
              <a:buNone/>
            </a:pPr>
            <a:endParaRPr lang="en-US" sz="2400" dirty="0"/>
          </a:p>
          <a:p>
            <a:pPr algn="ctr">
              <a:buNone/>
            </a:pPr>
            <a:r>
              <a:rPr lang="en-US" sz="2400" dirty="0"/>
              <a:t>Workshop W2 at 2018 </a:t>
            </a:r>
            <a:r>
              <a:rPr lang="en-US" sz="2400" dirty="0" err="1"/>
              <a:t>BioIT</a:t>
            </a:r>
            <a:r>
              <a:rPr lang="en-US" sz="2400" dirty="0"/>
              <a:t> World </a:t>
            </a:r>
          </a:p>
          <a:p>
            <a:pPr algn="ctr">
              <a:buNone/>
            </a:pPr>
            <a:endParaRPr lang="en-US" sz="2400" dirty="0"/>
          </a:p>
          <a:p>
            <a:pPr algn="ctr">
              <a:buNone/>
            </a:pPr>
            <a:r>
              <a:rPr lang="en-US" dirty="0"/>
              <a:t>By </a:t>
            </a:r>
          </a:p>
          <a:p>
            <a:pPr algn="ctr">
              <a:buNone/>
            </a:pPr>
            <a:r>
              <a:rPr lang="en-US" dirty="0"/>
              <a:t>Ray Liu, PhD</a:t>
            </a:r>
          </a:p>
          <a:p>
            <a:pPr algn="ctr">
              <a:buNone/>
            </a:pPr>
            <a:r>
              <a:rPr lang="en-US" dirty="0"/>
              <a:t>Michael Kane, </a:t>
            </a:r>
            <a:r>
              <a:rPr lang="en-US" dirty="0" smtClean="0"/>
              <a:t>PhD</a:t>
            </a:r>
          </a:p>
          <a:p>
            <a:pPr algn="ctr">
              <a:buNone/>
            </a:pPr>
            <a:r>
              <a:rPr lang="en-US" dirty="0" smtClean="0"/>
              <a:t>Lauren Cain</a:t>
            </a:r>
            <a:r>
              <a:rPr lang="en-US" smtClean="0"/>
              <a:t>, PhD</a:t>
            </a:r>
            <a:endParaRPr lang="en-US" dirty="0"/>
          </a:p>
          <a:p>
            <a:pPr algn="ctr">
              <a:buNone/>
            </a:pPr>
            <a:endParaRPr lang="en-US" sz="1600" dirty="0"/>
          </a:p>
          <a:p>
            <a:pPr algn="ctr">
              <a:buNone/>
            </a:pPr>
            <a:endParaRPr lang="en-US" sz="1600" dirty="0"/>
          </a:p>
          <a:p>
            <a:pPr algn="ctr">
              <a:buNone/>
            </a:pPr>
            <a:r>
              <a:rPr lang="en-US" altLang="ja-JP" sz="1600" dirty="0"/>
              <a:t>Tuesday, May 15| 8:00-11:30 am</a:t>
            </a:r>
            <a:endParaRPr lang="en-US" sz="2400" dirty="0"/>
          </a:p>
          <a:p>
            <a:pPr marL="34290" indent="0" algn="ctr">
              <a:buNone/>
            </a:pPr>
            <a:endParaRPr kumimoji="1" lang="ja-JP" altLang="en-US" sz="2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｜○○○○　</a:t>
            </a:r>
            <a:r>
              <a:rPr lang="en-US" altLang="ja-JP"/>
              <a:t>|</a:t>
            </a:r>
            <a:r>
              <a:rPr lang="ja-JP" altLang="en-US"/>
              <a:t>　　</a:t>
            </a:r>
            <a:r>
              <a:rPr lang="en-US" altLang="ja-JP"/>
              <a:t>DDMMYY</a:t>
            </a:r>
            <a:endParaRPr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0</a:t>
            </a:fld>
            <a:endParaRPr lang="ja-JP" altLang="en-US"/>
          </a:p>
        </p:txBody>
      </p:sp>
      <p:sp>
        <p:nvSpPr>
          <p:cNvPr id="4098" name="AutoShape 2" descr="http://us.123rf.com/400wm/400/400/tashka/tashka0703/tashka070300041/838927-us-senate-building-at-national-mall-washington-dc.jpg"/>
          <p:cNvSpPr>
            <a:spLocks noChangeAspect="1" noChangeArrowheads="1"/>
          </p:cNvSpPr>
          <p:nvPr/>
        </p:nvSpPr>
        <p:spPr bwMode="auto">
          <a:xfrm>
            <a:off x="155575" y="-2065338"/>
            <a:ext cx="6448425" cy="4305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5509253-889E-49C3-8FA5-871606D4B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5867400"/>
            <a:ext cx="3867150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077199" cy="40386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What about unsupervised learning?</a:t>
            </a:r>
          </a:p>
          <a:p>
            <a:pPr algn="ctr">
              <a:buNone/>
            </a:pPr>
            <a:endParaRPr lang="en-US" sz="4000" dirty="0"/>
          </a:p>
          <a:p>
            <a:pPr algn="ctr">
              <a:buNone/>
            </a:pP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9</a:t>
            </a:fld>
            <a:endParaRPr lang="ja-JP" alt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696517"/>
              </p:ext>
            </p:extLst>
          </p:nvPr>
        </p:nvGraphicFramePr>
        <p:xfrm>
          <a:off x="4508500" y="333375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4" imgW="127000" imgH="190500" progId="Equation.3">
                  <p:embed/>
                </p:oleObj>
              </mc:Choice>
              <mc:Fallback>
                <p:oleObj name="Equation" r:id="rId4" imgW="1270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08500" y="333375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852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077199" cy="40386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What about unsupervised learning?</a:t>
            </a:r>
          </a:p>
          <a:p>
            <a:pPr algn="ctr">
              <a:buNone/>
            </a:pPr>
            <a:endParaRPr lang="en-US" sz="4000" dirty="0"/>
          </a:p>
          <a:p>
            <a:pPr algn="ctr">
              <a:buNone/>
            </a:pPr>
            <a:r>
              <a:rPr lang="en-US" sz="4000" dirty="0" smtClean="0"/>
              <a:t>The curse of dimensionality.</a:t>
            </a:r>
          </a:p>
          <a:p>
            <a:pPr algn="ctr">
              <a:buNone/>
            </a:pPr>
            <a:endParaRPr lang="en-US" sz="4000" dirty="0"/>
          </a:p>
          <a:p>
            <a:pPr algn="ctr">
              <a:buNone/>
            </a:pP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10</a:t>
            </a:fld>
            <a:endParaRPr lang="ja-JP" alt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733886"/>
              </p:ext>
            </p:extLst>
          </p:nvPr>
        </p:nvGraphicFramePr>
        <p:xfrm>
          <a:off x="4508500" y="333375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Equation" r:id="rId4" imgW="127000" imgH="190500" progId="Equation.3">
                  <p:embed/>
                </p:oleObj>
              </mc:Choice>
              <mc:Fallback>
                <p:oleObj name="Equation" r:id="rId4" imgW="1270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08500" y="333375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1905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077199" cy="5638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/>
              <a:t>The first rule of Big Data Analysis: You don’t analyze big data.</a:t>
            </a:r>
          </a:p>
          <a:p>
            <a:pPr algn="ctr">
              <a:buNone/>
            </a:pPr>
            <a:endParaRPr lang="en-US" sz="4000" dirty="0"/>
          </a:p>
          <a:p>
            <a:pPr>
              <a:buNone/>
            </a:pPr>
            <a:r>
              <a:rPr lang="en-US" sz="4000" dirty="0"/>
              <a:t>- For big </a:t>
            </a:r>
            <a:r>
              <a:rPr lang="en-US" sz="4000" i="1" dirty="0"/>
              <a:t>p</a:t>
            </a:r>
            <a:r>
              <a:rPr lang="en-US" sz="4000" dirty="0"/>
              <a:t> </a:t>
            </a:r>
            <a:r>
              <a:rPr lang="en-US" sz="4000" dirty="0" smtClean="0"/>
              <a:t>(high-dimensional data) this </a:t>
            </a:r>
            <a:r>
              <a:rPr lang="en-US" sz="4000" dirty="0"/>
              <a:t>means finding relevant </a:t>
            </a:r>
            <a:r>
              <a:rPr lang="en-US" sz="4000" dirty="0" smtClean="0"/>
              <a:t>subspaces (column space).</a:t>
            </a:r>
            <a:endParaRPr lang="en-US" sz="4000" dirty="0"/>
          </a:p>
          <a:p>
            <a:pPr>
              <a:buNone/>
            </a:pPr>
            <a:r>
              <a:rPr lang="en-US" sz="4000" dirty="0" smtClean="0"/>
              <a:t>- For big </a:t>
            </a:r>
            <a:r>
              <a:rPr lang="en-US" sz="4000" i="1" dirty="0" smtClean="0"/>
              <a:t>n </a:t>
            </a:r>
            <a:r>
              <a:rPr lang="en-US" sz="4000" dirty="0" smtClean="0"/>
              <a:t>this means finding relevant subpopulations (row space).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11</a:t>
            </a:fld>
            <a:endParaRPr lang="ja-JP" alt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746689"/>
              </p:ext>
            </p:extLst>
          </p:nvPr>
        </p:nvGraphicFramePr>
        <p:xfrm>
          <a:off x="4508500" y="333375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4" imgW="127000" imgH="190500" progId="Equation.3">
                  <p:embed/>
                </p:oleObj>
              </mc:Choice>
              <mc:Fallback>
                <p:oleObj name="Equation" r:id="rId4" imgW="1270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08500" y="333375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0123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077199" cy="5638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/>
              <a:t>The first rule of Big Data Analysis: You don’t analyze big data.</a:t>
            </a:r>
          </a:p>
          <a:p>
            <a:pPr algn="ctr">
              <a:buNone/>
            </a:pPr>
            <a:endParaRPr lang="en-US" sz="4000" dirty="0"/>
          </a:p>
          <a:p>
            <a:pPr>
              <a:buNone/>
            </a:pPr>
            <a:r>
              <a:rPr lang="en-US" sz="4000" dirty="0" smtClean="0"/>
              <a:t>More generally, you need to find a low-dimensional, information rich representation.</a:t>
            </a:r>
            <a:endParaRPr lang="en-US" sz="4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12</a:t>
            </a:fld>
            <a:endParaRPr lang="ja-JP" alt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838987"/>
              </p:ext>
            </p:extLst>
          </p:nvPr>
        </p:nvGraphicFramePr>
        <p:xfrm>
          <a:off x="4508500" y="333375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Equation" r:id="rId4" imgW="127000" imgH="190500" progId="Equation.3">
                  <p:embed/>
                </p:oleObj>
              </mc:Choice>
              <mc:Fallback>
                <p:oleObj name="Equation" r:id="rId4" imgW="1270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08500" y="333375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2130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077199" cy="5638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/>
              <a:t>High-dimensional data</a:t>
            </a:r>
          </a:p>
          <a:p>
            <a:pPr algn="ctr">
              <a:buNone/>
            </a:pPr>
            <a:endParaRPr lang="en-US" sz="4000" dirty="0"/>
          </a:p>
          <a:p>
            <a:pPr>
              <a:buNone/>
            </a:pPr>
            <a:r>
              <a:rPr lang="en-US" sz="4000" dirty="0" smtClean="0"/>
              <a:t>Supervised</a:t>
            </a:r>
          </a:p>
          <a:p>
            <a:pPr>
              <a:buNone/>
            </a:pPr>
            <a:endParaRPr lang="en-US" sz="4000" dirty="0"/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Unsupervised</a:t>
            </a:r>
          </a:p>
          <a:p>
            <a:pPr>
              <a:buNone/>
            </a:pPr>
            <a:endParaRPr lang="en-US" sz="4000" dirty="0"/>
          </a:p>
          <a:p>
            <a:pPr>
              <a:buNone/>
            </a:pPr>
            <a:endParaRPr lang="en-US" sz="4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13</a:t>
            </a:fld>
            <a:endParaRPr lang="ja-JP" alt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621707"/>
              </p:ext>
            </p:extLst>
          </p:nvPr>
        </p:nvGraphicFramePr>
        <p:xfrm>
          <a:off x="4508500" y="333375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tion" r:id="rId4" imgW="127000" imgH="190500" progId="Equation.3">
                  <p:embed/>
                </p:oleObj>
              </mc:Choice>
              <mc:Fallback>
                <p:oleObj name="Equation" r:id="rId4" imgW="1270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08500" y="333375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396915"/>
              </p:ext>
            </p:extLst>
          </p:nvPr>
        </p:nvGraphicFramePr>
        <p:xfrm>
          <a:off x="533400" y="2667000"/>
          <a:ext cx="836908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Document" r:id="rId6" imgW="5486400" imgH="749300" progId="Word.Document.12">
                  <p:embed/>
                </p:oleObj>
              </mc:Choice>
              <mc:Fallback>
                <p:oleObj name="Document" r:id="rId6" imgW="5486400" imgH="749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3400" y="2667000"/>
                        <a:ext cx="8369085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450920"/>
              </p:ext>
            </p:extLst>
          </p:nvPr>
        </p:nvGraphicFramePr>
        <p:xfrm>
          <a:off x="381000" y="4800600"/>
          <a:ext cx="8454053" cy="958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Document" r:id="rId8" imgW="5486400" imgH="622300" progId="Word.Document.12">
                  <p:embed/>
                </p:oleObj>
              </mc:Choice>
              <mc:Fallback>
                <p:oleObj name="Document" r:id="rId8" imgW="5486400" imgH="622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1000" y="4800600"/>
                        <a:ext cx="8454053" cy="9589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478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95600"/>
            <a:ext cx="8077199" cy="9906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4000" dirty="0" smtClean="0"/>
              <a:t>A supervised example: The local </a:t>
            </a:r>
            <a:r>
              <a:rPr lang="en-US" sz="4000" dirty="0" err="1" smtClean="0"/>
              <a:t>interactome</a:t>
            </a:r>
            <a:endParaRPr lang="en-US" sz="4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14</a:t>
            </a:fld>
            <a:endParaRPr lang="ja-JP" alt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707834"/>
              </p:ext>
            </p:extLst>
          </p:nvPr>
        </p:nvGraphicFramePr>
        <p:xfrm>
          <a:off x="4508500" y="333375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4" imgW="127000" imgH="190500" progId="Equation.3">
                  <p:embed/>
                </p:oleObj>
              </mc:Choice>
              <mc:Fallback>
                <p:oleObj name="Equation" r:id="rId4" imgW="1270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08500" y="333375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8652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077199" cy="5715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/>
              <a:t>The problems with having a lot of samples (</a:t>
            </a:r>
            <a:r>
              <a:rPr lang="en-US" sz="4000" i="1" dirty="0" smtClean="0"/>
              <a:t>n</a:t>
            </a:r>
            <a:r>
              <a:rPr lang="en-US" sz="4000" dirty="0" smtClean="0"/>
              <a:t> &gt;&gt; p)</a:t>
            </a:r>
          </a:p>
          <a:p>
            <a:pPr algn="ctr">
              <a:buNone/>
            </a:pPr>
            <a:endParaRPr lang="en-US" sz="4000" dirty="0"/>
          </a:p>
          <a:p>
            <a:pPr algn="ctr">
              <a:buNone/>
            </a:pP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You have the population</a:t>
            </a:r>
            <a:r>
              <a:rPr lang="mr-IN" sz="4000" dirty="0" smtClean="0"/>
              <a:t>…</a:t>
            </a:r>
            <a:r>
              <a:rPr lang="en-US" sz="4000" dirty="0"/>
              <a:t> </a:t>
            </a:r>
            <a:r>
              <a:rPr lang="en-US" sz="4000" dirty="0" smtClean="0"/>
              <a:t>of something.</a:t>
            </a:r>
          </a:p>
          <a:p>
            <a:pPr>
              <a:buNone/>
            </a:pPr>
            <a:endParaRPr lang="en-US" sz="4000" dirty="0"/>
          </a:p>
          <a:p>
            <a:pPr>
              <a:buNone/>
            </a:pPr>
            <a:r>
              <a:rPr lang="en-US" sz="4000" dirty="0" smtClean="0"/>
              <a:t>You may have a lot of different contexts</a:t>
            </a:r>
            <a:endParaRPr lang="en-US" sz="4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15</a:t>
            </a:fld>
            <a:endParaRPr lang="ja-JP" alt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853965"/>
              </p:ext>
            </p:extLst>
          </p:nvPr>
        </p:nvGraphicFramePr>
        <p:xfrm>
          <a:off x="4508500" y="333375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4" imgW="127000" imgH="190500" progId="Equation.3">
                  <p:embed/>
                </p:oleObj>
              </mc:Choice>
              <mc:Fallback>
                <p:oleObj name="Equation" r:id="rId4" imgW="1270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08500" y="333375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7587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077199" cy="5715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/>
              <a:t>The problem with non-linear learners</a:t>
            </a:r>
            <a:endParaRPr lang="en-US" sz="4000" dirty="0"/>
          </a:p>
          <a:p>
            <a:pPr algn="ctr">
              <a:buNone/>
            </a:pPr>
            <a:endParaRPr lang="en-US" sz="4000" dirty="0" smtClean="0"/>
          </a:p>
          <a:p>
            <a:pPr>
              <a:buNone/>
            </a:pP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16</a:t>
            </a:fld>
            <a:endParaRPr lang="ja-JP" alt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838511"/>
              </p:ext>
            </p:extLst>
          </p:nvPr>
        </p:nvGraphicFramePr>
        <p:xfrm>
          <a:off x="4508500" y="333375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Equation" r:id="rId4" imgW="127000" imgH="190500" progId="Equation.3">
                  <p:embed/>
                </p:oleObj>
              </mc:Choice>
              <mc:Fallback>
                <p:oleObj name="Equation" r:id="rId4" imgW="1270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08500" y="333375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Screen Shot 2018-05-15 at 8.04.00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8382000" cy="335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16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077199" cy="5715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Suppose we want to predict flight arrival delays for BOS </a:t>
            </a:r>
            <a:r>
              <a:rPr lang="en-US" sz="4400" dirty="0" smtClean="0"/>
              <a:t>Dec 2008 </a:t>
            </a:r>
          </a:p>
          <a:p>
            <a:pPr algn="ctr">
              <a:buNone/>
            </a:pPr>
            <a:endParaRPr lang="en-US" sz="4400" dirty="0" smtClean="0"/>
          </a:p>
          <a:p>
            <a:pPr>
              <a:buFontTx/>
              <a:buChar char="-"/>
            </a:pPr>
            <a:r>
              <a:rPr lang="en-US" sz="4400" dirty="0" smtClean="0"/>
              <a:t>2098 flights to predict</a:t>
            </a:r>
          </a:p>
          <a:p>
            <a:pPr marL="34290" indent="0">
              <a:buNone/>
            </a:pPr>
            <a:r>
              <a:rPr lang="en-US" sz="4400" dirty="0" smtClean="0"/>
              <a:t>- </a:t>
            </a:r>
            <a:r>
              <a:rPr lang="is-IS" sz="4400" dirty="0" smtClean="0"/>
              <a:t>7009729 total flight</a:t>
            </a:r>
            <a:endParaRPr lang="en-US" sz="4400" dirty="0" smtClean="0"/>
          </a:p>
          <a:p>
            <a:pPr marL="34290" indent="0">
              <a:buNone/>
            </a:pPr>
            <a:r>
              <a:rPr lang="en-US" sz="4400" dirty="0" smtClean="0"/>
              <a:t>- </a:t>
            </a:r>
            <a:r>
              <a:rPr lang="fi-FI" sz="4400" dirty="0" smtClean="0"/>
              <a:t>117944 </a:t>
            </a:r>
            <a:r>
              <a:rPr lang="fi-FI" sz="4400" dirty="0" err="1" smtClean="0"/>
              <a:t>total</a:t>
            </a:r>
            <a:r>
              <a:rPr lang="fi-FI" sz="4400" dirty="0" smtClean="0"/>
              <a:t> </a:t>
            </a:r>
            <a:r>
              <a:rPr lang="fi-FI" sz="4400" dirty="0" err="1" smtClean="0"/>
              <a:t>flights</a:t>
            </a:r>
            <a:r>
              <a:rPr lang="fi-FI" sz="4400" dirty="0" smtClean="0"/>
              <a:t> into BOS </a:t>
            </a:r>
            <a:r>
              <a:rPr lang="fi-FI" sz="4400" dirty="0" err="1" smtClean="0"/>
              <a:t>that</a:t>
            </a:r>
            <a:r>
              <a:rPr lang="fi-FI" sz="4400" dirty="0" smtClean="0"/>
              <a:t> </a:t>
            </a:r>
            <a:r>
              <a:rPr lang="fi-FI" sz="4400" dirty="0" err="1" smtClean="0"/>
              <a:t>year</a:t>
            </a:r>
            <a:endParaRPr lang="en-US" sz="4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17</a:t>
            </a:fld>
            <a:endParaRPr lang="ja-JP" alt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408541"/>
              </p:ext>
            </p:extLst>
          </p:nvPr>
        </p:nvGraphicFramePr>
        <p:xfrm>
          <a:off x="4508500" y="333375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4" imgW="127000" imgH="190500" progId="Equation.3">
                  <p:embed/>
                </p:oleObj>
              </mc:Choice>
              <mc:Fallback>
                <p:oleObj name="Equation" r:id="rId4" imgW="1270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08500" y="333375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9999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077199" cy="5715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What do you really want to do with the model?</a:t>
            </a:r>
            <a:endParaRPr lang="en-US" sz="4400" dirty="0"/>
          </a:p>
          <a:p>
            <a:pPr algn="ctr">
              <a:buNone/>
            </a:pPr>
            <a:endParaRPr lang="en-US" sz="4400" dirty="0" smtClean="0"/>
          </a:p>
          <a:p>
            <a:pPr algn="ctr">
              <a:buNone/>
            </a:pPr>
            <a:endParaRPr lang="en-US" sz="4400" dirty="0" smtClean="0"/>
          </a:p>
          <a:p>
            <a:pPr algn="ctr">
              <a:buNone/>
            </a:pPr>
            <a:r>
              <a:rPr lang="en-US" sz="4400" dirty="0" smtClean="0"/>
              <a:t>A record linkage analogue</a:t>
            </a:r>
            <a:endParaRPr lang="en-US" sz="4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18</a:t>
            </a:fld>
            <a:endParaRPr lang="ja-JP" alt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141259"/>
              </p:ext>
            </p:extLst>
          </p:nvPr>
        </p:nvGraphicFramePr>
        <p:xfrm>
          <a:off x="4508500" y="333375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Equation" r:id="rId4" imgW="127000" imgH="190500" progId="Equation.3">
                  <p:embed/>
                </p:oleObj>
              </mc:Choice>
              <mc:Fallback>
                <p:oleObj name="Equation" r:id="rId4" imgW="1270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08500" y="333375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9158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077199" cy="40386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endParaRPr lang="en-US" sz="4000" dirty="0"/>
          </a:p>
          <a:p>
            <a:pPr algn="ctr">
              <a:buNone/>
            </a:pP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1</a:t>
            </a:fld>
            <a:endParaRPr lang="ja-JP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2819400"/>
            <a:ext cx="845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http://</a:t>
            </a:r>
            <a:r>
              <a:rPr lang="en-US" sz="3200" dirty="0" err="1"/>
              <a:t>euler.stat.yale.edu</a:t>
            </a:r>
            <a:r>
              <a:rPr lang="en-US" sz="3200" dirty="0"/>
              <a:t>/~mjk56/bioit-2018.pptx</a:t>
            </a:r>
          </a:p>
        </p:txBody>
      </p:sp>
    </p:spTree>
    <p:extLst>
      <p:ext uri="{BB962C8B-B14F-4D97-AF65-F5344CB8AC3E}">
        <p14:creationId xmlns:p14="http://schemas.microsoft.com/office/powerpoint/2010/main" val="2149809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077199" cy="5715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400" dirty="0"/>
              <a:t>We have historical data that includes using </a:t>
            </a:r>
            <a:endParaRPr lang="en-US" sz="4400" dirty="0" smtClean="0"/>
          </a:p>
          <a:p>
            <a:r>
              <a:rPr lang="en-US" sz="4400" dirty="0" smtClean="0"/>
              <a:t>Departure time</a:t>
            </a:r>
          </a:p>
          <a:p>
            <a:r>
              <a:rPr lang="en-US" sz="4400" dirty="0" smtClean="0"/>
              <a:t>Day of week</a:t>
            </a:r>
          </a:p>
          <a:p>
            <a:r>
              <a:rPr lang="en-US" sz="4400" dirty="0" smtClean="0"/>
              <a:t>Origin</a:t>
            </a:r>
          </a:p>
          <a:p>
            <a:r>
              <a:rPr lang="en-US" sz="4400" dirty="0" smtClean="0"/>
              <a:t>Departure delay</a:t>
            </a:r>
          </a:p>
          <a:p>
            <a:pPr marL="34290" indent="0">
              <a:buNone/>
            </a:pPr>
            <a:endParaRPr lang="en-US" sz="4400" dirty="0"/>
          </a:p>
          <a:p>
            <a:pPr marL="34290" indent="0">
              <a:buNone/>
            </a:pPr>
            <a:r>
              <a:rPr lang="en-US" sz="4400" dirty="0" smtClean="0"/>
              <a:t>(69 </a:t>
            </a:r>
            <a:r>
              <a:rPr lang="en-US" sz="4400" dirty="0"/>
              <a:t>variables after factor expansion).</a:t>
            </a:r>
            <a:endParaRPr lang="en-US" sz="4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19</a:t>
            </a:fld>
            <a:endParaRPr lang="ja-JP" alt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407779"/>
              </p:ext>
            </p:extLst>
          </p:nvPr>
        </p:nvGraphicFramePr>
        <p:xfrm>
          <a:off x="4508500" y="333375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4" imgW="127000" imgH="190500" progId="Equation.3">
                  <p:embed/>
                </p:oleObj>
              </mc:Choice>
              <mc:Fallback>
                <p:oleObj name="Equation" r:id="rId4" imgW="1270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08500" y="333375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212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560370"/>
              </p:ext>
            </p:extLst>
          </p:nvPr>
        </p:nvGraphicFramePr>
        <p:xfrm>
          <a:off x="533400" y="1752600"/>
          <a:ext cx="807720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400"/>
                <a:gridCol w="2692400"/>
                <a:gridCol w="2692400"/>
              </a:tblGrid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Residual</a:t>
                      </a:r>
                      <a:r>
                        <a:rPr lang="en-US" sz="3200" baseline="0" dirty="0" smtClean="0"/>
                        <a:t> Out-Of-Sample SD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Sample</a:t>
                      </a:r>
                      <a:r>
                        <a:rPr lang="en-US" sz="3200" baseline="0" dirty="0" smtClean="0"/>
                        <a:t> Size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Full Model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41.4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3200" dirty="0" smtClean="0"/>
                        <a:t>112069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Similarity Model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39.7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2080 (2%)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20</a:t>
            </a:fld>
            <a:endParaRPr lang="ja-JP" alt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558479"/>
              </p:ext>
            </p:extLst>
          </p:nvPr>
        </p:nvGraphicFramePr>
        <p:xfrm>
          <a:off x="4508500" y="333375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Equation" r:id="rId4" imgW="127000" imgH="190500" progId="Equation.3">
                  <p:embed/>
                </p:oleObj>
              </mc:Choice>
              <mc:Fallback>
                <p:oleObj name="Equation" r:id="rId4" imgW="1270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08500" y="333375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609600"/>
            <a:ext cx="8077199" cy="571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Corbel" pitchFamily="34" charset="0"/>
              <a:buNone/>
            </a:pPr>
            <a:r>
              <a:rPr lang="en-US" sz="4000" dirty="0" smtClean="0"/>
              <a:t>Airline On-Time Results</a:t>
            </a:r>
          </a:p>
          <a:p>
            <a:pPr algn="ctr">
              <a:buFont typeface="Corbel" pitchFamily="34" charset="0"/>
              <a:buNone/>
            </a:pPr>
            <a:endParaRPr lang="en-US" sz="4000" dirty="0"/>
          </a:p>
          <a:p>
            <a:pPr algn="ctr">
              <a:buFont typeface="Corbel" pitchFamily="34" charset="0"/>
              <a:buNone/>
            </a:pPr>
            <a:endParaRPr lang="en-US" sz="4000" dirty="0" smtClean="0"/>
          </a:p>
          <a:p>
            <a:pPr algn="ctr">
              <a:buFont typeface="Corbel" pitchFamily="34" charset="0"/>
              <a:buNone/>
            </a:pPr>
            <a:endParaRPr lang="en-US" sz="4000" dirty="0"/>
          </a:p>
          <a:p>
            <a:pPr algn="ctr">
              <a:buFont typeface="Corbel" pitchFamily="34" charset="0"/>
              <a:buNone/>
            </a:pPr>
            <a:endParaRPr lang="en-US" sz="4000" dirty="0" smtClean="0"/>
          </a:p>
          <a:p>
            <a:pPr algn="ctr">
              <a:buFont typeface="Corbel" pitchFamily="34" charset="0"/>
              <a:buNone/>
            </a:pPr>
            <a:endParaRPr lang="en-US" sz="4000" dirty="0"/>
          </a:p>
          <a:p>
            <a:pPr algn="ctr">
              <a:buFont typeface="Corbel" pitchFamily="34" charset="0"/>
              <a:buNone/>
            </a:pPr>
            <a:endParaRPr lang="en-US" sz="4000" dirty="0" smtClean="0"/>
          </a:p>
          <a:p>
            <a:pPr algn="ctr">
              <a:buFont typeface="Corbel" pitchFamily="34" charset="0"/>
              <a:buNone/>
            </a:pPr>
            <a:r>
              <a:rPr lang="en-US" sz="4000" dirty="0" smtClean="0"/>
              <a:t>SD of response is 45.3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2142294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077199" cy="5715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What about when </a:t>
            </a:r>
            <a:r>
              <a:rPr lang="en-US" sz="4400" i="1" dirty="0" smtClean="0"/>
              <a:t>p </a:t>
            </a:r>
            <a:r>
              <a:rPr lang="en-US" sz="4400" dirty="0" smtClean="0"/>
              <a:t>and </a:t>
            </a:r>
            <a:r>
              <a:rPr lang="en-US" sz="4400" i="1" dirty="0" smtClean="0"/>
              <a:t>n </a:t>
            </a:r>
            <a:r>
              <a:rPr lang="en-US" sz="4400" dirty="0" smtClean="0"/>
              <a:t>are large?</a:t>
            </a:r>
          </a:p>
          <a:p>
            <a:pPr algn="ctr">
              <a:buNone/>
            </a:pPr>
            <a:endParaRPr lang="en-US" sz="4400" dirty="0"/>
          </a:p>
          <a:p>
            <a:pPr>
              <a:buNone/>
            </a:pPr>
            <a:r>
              <a:rPr lang="en-US" sz="4400" dirty="0" smtClean="0"/>
              <a:t>Almost always sparse</a:t>
            </a:r>
          </a:p>
          <a:p>
            <a:pPr>
              <a:buNone/>
            </a:pPr>
            <a:endParaRPr lang="en-US" sz="4400" dirty="0"/>
          </a:p>
          <a:p>
            <a:pPr>
              <a:buNone/>
            </a:pPr>
            <a:r>
              <a:rPr lang="en-US" sz="4400" dirty="0" smtClean="0"/>
              <a:t>When they are not, they usually are up to a linear transformation</a:t>
            </a:r>
            <a:endParaRPr lang="en-US" sz="4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21</a:t>
            </a:fld>
            <a:endParaRPr lang="ja-JP" alt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947271"/>
              </p:ext>
            </p:extLst>
          </p:nvPr>
        </p:nvGraphicFramePr>
        <p:xfrm>
          <a:off x="4508500" y="333375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4" imgW="127000" imgH="190500" progId="Equation.3">
                  <p:embed/>
                </p:oleObj>
              </mc:Choice>
              <mc:Fallback>
                <p:oleObj name="Equation" r:id="rId4" imgW="1270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08500" y="333375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7003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077199" cy="5715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400" dirty="0" smtClean="0"/>
          </a:p>
          <a:p>
            <a:pPr algn="ctr">
              <a:buNone/>
            </a:pPr>
            <a:endParaRPr lang="en-US" sz="4400" dirty="0"/>
          </a:p>
          <a:p>
            <a:pPr algn="ctr">
              <a:buNone/>
            </a:pPr>
            <a:endParaRPr lang="en-US" sz="4400" dirty="0" smtClean="0"/>
          </a:p>
          <a:p>
            <a:pPr algn="ctr">
              <a:buNone/>
            </a:pPr>
            <a:r>
              <a:rPr lang="en-US" sz="4400" dirty="0" smtClean="0"/>
              <a:t>The 1000 genome example</a:t>
            </a:r>
            <a:endParaRPr lang="en-US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22</a:t>
            </a:fld>
            <a:endParaRPr lang="ja-JP" alt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947271"/>
              </p:ext>
            </p:extLst>
          </p:nvPr>
        </p:nvGraphicFramePr>
        <p:xfrm>
          <a:off x="4508500" y="333375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Equation" r:id="rId4" imgW="127000" imgH="190500" progId="Equation.3">
                  <p:embed/>
                </p:oleObj>
              </mc:Choice>
              <mc:Fallback>
                <p:oleObj name="Equation" r:id="rId4" imgW="1270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08500" y="333375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7003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077199" cy="40386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endParaRPr lang="en-US" sz="4000" dirty="0"/>
          </a:p>
          <a:p>
            <a:pPr algn="ctr">
              <a:buNone/>
            </a:pPr>
            <a:r>
              <a:rPr lang="en-US" sz="4000" dirty="0" smtClean="0"/>
              <a:t>Is data a commodity?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50187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077199" cy="4038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Commodity: a basic good used in commerce that is interchangeable with other commodities of the same type. Commodities are most often used as inputs in the production of other goods and services. </a:t>
            </a:r>
            <a:r>
              <a:rPr lang="en-US" sz="4000" dirty="0" smtClean="0">
                <a:hlinkClick r:id="rId3"/>
              </a:rPr>
              <a:t>-- Investopedia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077199" cy="40386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endParaRPr lang="en-US" sz="4000" dirty="0"/>
          </a:p>
          <a:p>
            <a:pPr algn="ctr">
              <a:buNone/>
            </a:pPr>
            <a:r>
              <a:rPr lang="en-US" sz="4000" dirty="0" smtClean="0"/>
              <a:t>Does data have intrinsic value?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78266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199" cy="40386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endParaRPr lang="en-US" sz="4000" dirty="0"/>
          </a:p>
          <a:p>
            <a:pPr algn="ctr">
              <a:buNone/>
            </a:pPr>
            <a:r>
              <a:rPr lang="en-US" sz="4000" dirty="0" smtClean="0"/>
              <a:t>Predictive/Associative Information</a:t>
            </a:r>
          </a:p>
          <a:p>
            <a:pPr algn="ctr">
              <a:buNone/>
            </a:pPr>
            <a:r>
              <a:rPr lang="en-US" sz="4000" dirty="0" smtClean="0"/>
              <a:t>+</a:t>
            </a:r>
          </a:p>
          <a:p>
            <a:pPr algn="ctr">
              <a:buNone/>
            </a:pPr>
            <a:r>
              <a:rPr lang="en-US" sz="4000" dirty="0" smtClean="0"/>
              <a:t>Action</a:t>
            </a:r>
          </a:p>
          <a:p>
            <a:pPr algn="ctr">
              <a:buNone/>
            </a:pPr>
            <a:r>
              <a:rPr lang="en-US" sz="4000" dirty="0" smtClean="0"/>
              <a:t>= </a:t>
            </a:r>
          </a:p>
          <a:p>
            <a:pPr algn="ctr">
              <a:buNone/>
            </a:pPr>
            <a:r>
              <a:rPr lang="en-US" sz="4000" dirty="0" smtClean="0"/>
              <a:t>Value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98682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381999" cy="40386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endParaRPr lang="en-US" sz="4000" dirty="0"/>
          </a:p>
          <a:p>
            <a:pPr algn="ctr">
              <a:buNone/>
            </a:pPr>
            <a:r>
              <a:rPr lang="en-US" sz="4000" dirty="0" smtClean="0"/>
              <a:t>Predictive/Associative Information -&gt; </a:t>
            </a:r>
          </a:p>
          <a:p>
            <a:pPr algn="ctr">
              <a:buNone/>
            </a:pPr>
            <a:r>
              <a:rPr lang="en-US" sz="4000" dirty="0" smtClean="0"/>
              <a:t>Data + Analysis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7432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077199" cy="40386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Why don’t they scale in </a:t>
            </a:r>
            <a:r>
              <a:rPr lang="en-US" sz="4000" i="1" dirty="0" smtClean="0"/>
              <a:t>p</a:t>
            </a:r>
            <a:r>
              <a:rPr lang="en-US" sz="4000" dirty="0" smtClean="0"/>
              <a:t>?</a:t>
            </a:r>
          </a:p>
          <a:p>
            <a:pPr algn="ctr">
              <a:buNone/>
            </a:pPr>
            <a:endParaRPr lang="en-US" sz="4000" dirty="0"/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endParaRPr lang="en-US" sz="4000" dirty="0"/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is an underdetermined system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7</a:t>
            </a:fld>
            <a:endParaRPr lang="ja-JP" alt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679084"/>
              </p:ext>
            </p:extLst>
          </p:nvPr>
        </p:nvGraphicFramePr>
        <p:xfrm>
          <a:off x="4508500" y="333375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4" imgW="127000" imgH="190500" progId="Equation.3">
                  <p:embed/>
                </p:oleObj>
              </mc:Choice>
              <mc:Fallback>
                <p:oleObj name="Equation" r:id="rId4" imgW="1270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08500" y="333375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066751"/>
              </p:ext>
            </p:extLst>
          </p:nvPr>
        </p:nvGraphicFramePr>
        <p:xfrm>
          <a:off x="1828800" y="2914650"/>
          <a:ext cx="54864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Document" r:id="rId6" imgW="5486400" imgH="1028700" progId="Word.Document.12">
                  <p:embed/>
                </p:oleObj>
              </mc:Choice>
              <mc:Fallback>
                <p:oleObj name="Document" r:id="rId6" imgW="5486400" imgH="1028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28800" y="2914650"/>
                        <a:ext cx="54864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0585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077199" cy="40386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Why don’t our analyses scale in </a:t>
            </a:r>
            <a:r>
              <a:rPr lang="en-US" sz="4000" i="1" dirty="0" smtClean="0"/>
              <a:t>n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8</a:t>
            </a:fld>
            <a:endParaRPr lang="ja-JP" alt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755839"/>
              </p:ext>
            </p:extLst>
          </p:nvPr>
        </p:nvGraphicFramePr>
        <p:xfrm>
          <a:off x="4508500" y="333375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4" imgW="127000" imgH="190500" progId="Equation.3">
                  <p:embed/>
                </p:oleObj>
              </mc:Choice>
              <mc:Fallback>
                <p:oleObj name="Equation" r:id="rId4" imgW="1270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08500" y="333375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212525"/>
              </p:ext>
            </p:extLst>
          </p:nvPr>
        </p:nvGraphicFramePr>
        <p:xfrm>
          <a:off x="1828800" y="3200400"/>
          <a:ext cx="54864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ocument" r:id="rId6" imgW="5486400" imgH="1371600" progId="Word.Document.12">
                  <p:embed/>
                </p:oleObj>
              </mc:Choice>
              <mc:Fallback>
                <p:oleObj name="Document" r:id="rId6" imgW="5486400" imgH="1371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28800" y="3200400"/>
                        <a:ext cx="548640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5912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wnload_x0020_Type xmlns="97321944-4a44-456f-b9f7-6d63cb61c231">Takeda Template</Download_x0020_Type>
    <_dlc_DocId xmlns="39fca132-c43f-4ff3-9614-7613b6828c31">SS2J4SUU6KRH-42-44</_dlc_DocId>
    <_dlc_DocIdUrl xmlns="39fca132-c43f-4ff3-9614-7613b6828c31">
      <Url>http://my.mpi.com/dept/co/cc/cb/vc/_layouts/DocIdRedir.aspx?ID=SS2J4SUU6KRH-42-44</Url>
      <Description>SS2J4SUU6KRH-42-44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623A296A753840AAD571D7B3011F61" ma:contentTypeVersion="1" ma:contentTypeDescription="Create a new document." ma:contentTypeScope="" ma:versionID="b1fcba04cb39e0c937d708f58c25e3f6">
  <xsd:schema xmlns:xsd="http://www.w3.org/2001/XMLSchema" xmlns:xs="http://www.w3.org/2001/XMLSchema" xmlns:p="http://schemas.microsoft.com/office/2006/metadata/properties" xmlns:ns2="97321944-4a44-456f-b9f7-6d63cb61c231" xmlns:ns3="39fca132-c43f-4ff3-9614-7613b6828c31" targetNamespace="http://schemas.microsoft.com/office/2006/metadata/properties" ma:root="true" ma:fieldsID="d9930493067db8fcd9dea00f2df67e91" ns2:_="" ns3:_="">
    <xsd:import namespace="97321944-4a44-456f-b9f7-6d63cb61c231"/>
    <xsd:import namespace="39fca132-c43f-4ff3-9614-7613b6828c31"/>
    <xsd:element name="properties">
      <xsd:complexType>
        <xsd:sequence>
          <xsd:element name="documentManagement">
            <xsd:complexType>
              <xsd:all>
                <xsd:element ref="ns2:Download_x0020_Type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321944-4a44-456f-b9f7-6d63cb61c231" elementFormDefault="qualified">
    <xsd:import namespace="http://schemas.microsoft.com/office/2006/documentManagement/types"/>
    <xsd:import namespace="http://schemas.microsoft.com/office/infopath/2007/PartnerControls"/>
    <xsd:element name="Download_x0020_Type" ma:index="8" nillable="true" ma:displayName="Download Type" ma:default="Millennium Template" ma:format="Dropdown" ma:internalName="Download_x0020_Type">
      <xsd:simpleType>
        <xsd:restriction base="dms:Choice">
          <xsd:enumeration value="Brand Guide"/>
          <xsd:enumeration value="Logo"/>
          <xsd:enumeration value="Millennium Template"/>
          <xsd:enumeration value="Takeda Template"/>
          <xsd:enumeration value="Generic Templat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fca132-c43f-4ff3-9614-7613b6828c31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F6DA0E-190E-40F7-91C8-EC2CF9D85758}">
  <ds:schemaRefs>
    <ds:schemaRef ds:uri="97321944-4a44-456f-b9f7-6d63cb61c231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39fca132-c43f-4ff3-9614-7613b6828c31"/>
  </ds:schemaRefs>
</ds:datastoreItem>
</file>

<file path=customXml/itemProps2.xml><?xml version="1.0" encoding="utf-8"?>
<ds:datastoreItem xmlns:ds="http://schemas.openxmlformats.org/officeDocument/2006/customXml" ds:itemID="{B1AB5927-CDF9-4B98-889D-DBDCEFE5D4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321944-4a44-456f-b9f7-6d63cb61c231"/>
    <ds:schemaRef ds:uri="39fca132-c43f-4ff3-9614-7613b6828c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6BD55EA-E4C5-4DD7-841C-8C66FA5DB23D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D8B4ADD-297B-4538-A2F3-B4E22D435C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54959</TotalTime>
  <Words>426</Words>
  <Application>Microsoft Macintosh PowerPoint</Application>
  <PresentationFormat>On-screen Show (4:3)</PresentationFormat>
  <Paragraphs>158</Paragraphs>
  <Slides>23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Basis</vt:lpstr>
      <vt:lpstr>Microsoft Equation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Millennium Pharmaceuticals,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setup</dc:creator>
  <cp:lastModifiedBy>Michael Kane</cp:lastModifiedBy>
  <cp:revision>276</cp:revision>
  <dcterms:created xsi:type="dcterms:W3CDTF">2013-08-11T23:41:10Z</dcterms:created>
  <dcterms:modified xsi:type="dcterms:W3CDTF">2018-05-15T14:45:06Z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0x01010087623A296A753840AAD571D7B3011F61</vt:lpwstr>
  </property>
  <property fmtid="{D5CDD505-2E9C-101B-9397-08002B2CF9AE}" pid="3" name="_dlc_DocIdItemGuid">
    <vt:lpwstr>3f05b2e8-7b70-4919-bcab-f3eee6d9f3f2</vt:lpwstr>
  </property>
  <property fmtid="{D5CDD505-2E9C-101B-9397-08002B2CF9AE}" pid="4" name="_NewReviewCycle">
    <vt:lpwstr/>
  </property>
</Properties>
</file>